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6" r:id="rId3"/>
    <p:sldId id="274" r:id="rId4"/>
    <p:sldId id="276" r:id="rId5"/>
    <p:sldId id="277" r:id="rId6"/>
    <p:sldId id="278" r:id="rId7"/>
    <p:sldId id="279" r:id="rId8"/>
    <p:sldId id="280" r:id="rId9"/>
    <p:sldId id="282" r:id="rId10"/>
    <p:sldId id="281" r:id="rId11"/>
    <p:sldId id="283" r:id="rId12"/>
    <p:sldId id="285" r:id="rId13"/>
    <p:sldId id="286" r:id="rId14"/>
    <p:sldId id="284" r:id="rId15"/>
    <p:sldId id="287" r:id="rId16"/>
    <p:sldId id="307" r:id="rId17"/>
    <p:sldId id="288" r:id="rId18"/>
    <p:sldId id="289" r:id="rId19"/>
    <p:sldId id="267" r:id="rId20"/>
    <p:sldId id="291" r:id="rId21"/>
    <p:sldId id="293" r:id="rId22"/>
    <p:sldId id="294" r:id="rId23"/>
    <p:sldId id="292" r:id="rId24"/>
    <p:sldId id="296" r:id="rId25"/>
    <p:sldId id="297" r:id="rId26"/>
    <p:sldId id="295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6" r:id="rId35"/>
    <p:sldId id="305" r:id="rId3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58" autoAdjust="0"/>
    <p:restoredTop sz="99336" autoAdjust="0"/>
  </p:normalViewPr>
  <p:slideViewPr>
    <p:cSldViewPr>
      <p:cViewPr varScale="1">
        <p:scale>
          <a:sx n="116" d="100"/>
          <a:sy n="116" d="100"/>
        </p:scale>
        <p:origin x="108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2" name="副标题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20" name="页脚占位符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C128-1759-9044-9C4C-90C5904906F3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椭圆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85E0-156B-A349-9345-5282DEB9327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369DD-4C5C-DA4B-BCAC-8C212DA7356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C5EED-C654-2B40-A596-99F14A0EC94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EB78D-0110-B347-8B7D-67AC21F759FB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B8554-4CB6-8646-842E-A1F7B9BA19B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A87-2D35-AB44-918D-76DA6AD4E73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F01C-FFC2-0746-8117-4610DA64AEE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EB905-08E4-9C47-8874-15F28CE5E9D8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6DCF-F966-B34D-A2A8-8A4FC6CE74B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ED06-2158-CE41-84DC-2FB89FD5A7E9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</a:lstStyle>
          <a:p>
            <a:pPr marL="0" algn="l" eaLnBrk="1" latinLnBrk="0" hangingPunct="1"/>
            <a:r>
              <a:rPr kumimoji="0" lang="zh-CN" altLang="en-US" smtClean="0"/>
              <a:t>将图片拖动到占位符，或单击添加图标</a:t>
            </a:r>
            <a:endParaRPr kumimoji="0" lang="en-US" dirty="0"/>
          </a:p>
        </p:txBody>
      </p:sp>
      <p:sp>
        <p:nvSpPr>
          <p:cNvPr id="9" name="进程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进程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饼图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同心圆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  <p:sp>
        <p:nvSpPr>
          <p:cNvPr id="24" name="日期占位符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</a:lstStyle>
          <a:p>
            <a:endParaRPr lang="en-US" altLang="zh-CN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</a:lstStyle>
          <a:p>
            <a:fld id="{2B62763E-10F9-CF45-9859-B8124662FBD8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se.sysu.edu.cn/file" TargetMode="External"/><Relationship Id="rId2" Type="http://schemas.openxmlformats.org/officeDocument/2006/relationships/hyperlink" Target="http://cse.sysu.edu.cn/cpp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</a:t>
            </a:r>
            <a:r>
              <a:rPr lang="en-US" altLang="zh-CN" dirty="0" smtClean="0"/>
              <a:t>. </a:t>
            </a:r>
            <a:r>
              <a:rPr lang="en-US" altLang="zh-CN" dirty="0" err="1" smtClean="0"/>
              <a:t>Input/Output</a:t>
            </a:r>
            <a:endParaRPr lang="zh-CN" alt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32560" y="2057400"/>
            <a:ext cx="7406640" cy="35814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什么是文件</a:t>
            </a:r>
            <a:endParaRPr lang="en-US" altLang="zh-CN" dirty="0" smtClean="0"/>
          </a:p>
          <a:p>
            <a:r>
              <a:rPr lang="zh-CN" altLang="en-US" dirty="0" smtClean="0"/>
              <a:t>什么是</a:t>
            </a:r>
            <a:r>
              <a:rPr lang="en-US" altLang="zh-CN" dirty="0" smtClean="0"/>
              <a:t>input stream</a:t>
            </a:r>
            <a:r>
              <a:rPr lang="zh-CN" altLang="en-US" dirty="0" smtClean="0"/>
              <a:t>输入流和</a:t>
            </a:r>
            <a:r>
              <a:rPr lang="en-US" altLang="zh-CN" dirty="0" smtClean="0"/>
              <a:t>output stream</a:t>
            </a:r>
            <a:r>
              <a:rPr lang="zh-CN" altLang="en-US" dirty="0" smtClean="0"/>
              <a:t>输出流</a:t>
            </a:r>
            <a:endParaRPr lang="en-US" altLang="zh-CN" dirty="0" smtClean="0"/>
          </a:p>
          <a:p>
            <a:r>
              <a:rPr lang="zh-CN" altLang="en-US" dirty="0" smtClean="0"/>
              <a:t>如何定义各种</a:t>
            </a:r>
            <a:r>
              <a:rPr lang="en-US" altLang="zh-CN" dirty="0" smtClean="0"/>
              <a:t>input stream</a:t>
            </a:r>
            <a:r>
              <a:rPr lang="zh-CN" altLang="en-US" dirty="0" smtClean="0"/>
              <a:t>和</a:t>
            </a:r>
            <a:r>
              <a:rPr lang="en-US" altLang="zh-CN" dirty="0"/>
              <a:t>output </a:t>
            </a:r>
            <a:r>
              <a:rPr lang="en-US" altLang="zh-CN" dirty="0" smtClean="0"/>
              <a:t>stream</a:t>
            </a:r>
          </a:p>
          <a:p>
            <a:r>
              <a:rPr lang="zh-CN" altLang="en-US" dirty="0" smtClean="0"/>
              <a:t>如何使用</a:t>
            </a:r>
            <a:r>
              <a:rPr lang="zh-CN" altLang="en-US" dirty="0"/>
              <a:t>各种</a:t>
            </a:r>
            <a:r>
              <a:rPr lang="en-US" altLang="zh-CN" dirty="0"/>
              <a:t>input stream</a:t>
            </a:r>
            <a:r>
              <a:rPr lang="zh-CN" altLang="en-US" dirty="0"/>
              <a:t>和</a:t>
            </a:r>
            <a:r>
              <a:rPr lang="en-US" altLang="zh-CN" dirty="0"/>
              <a:t>output stream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读取和写入文本文件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文件操作需要</a:t>
            </a:r>
            <a:r>
              <a:rPr kumimoji="1" lang="en-US" altLang="zh-CN" dirty="0" smtClean="0"/>
              <a:t> </a:t>
            </a:r>
          </a:p>
          <a:p>
            <a:pPr lvl="1"/>
            <a:r>
              <a:rPr kumimoji="1" lang="en-US" altLang="zh-CN" dirty="0" smtClean="0">
                <a:solidFill>
                  <a:srgbClr val="FF0000"/>
                </a:solidFill>
              </a:rPr>
              <a:t>#include &lt;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fstream</a:t>
            </a:r>
            <a:r>
              <a:rPr kumimoji="1" lang="en-US" altLang="zh-CN" dirty="0" smtClean="0">
                <a:solidFill>
                  <a:srgbClr val="FF0000"/>
                </a:solidFill>
              </a:rPr>
              <a:t>&gt;</a:t>
            </a:r>
            <a:br>
              <a:rPr kumimoji="1" lang="en-US" altLang="zh-CN" dirty="0" smtClean="0">
                <a:solidFill>
                  <a:srgbClr val="FF0000"/>
                </a:solidFill>
              </a:rPr>
            </a:br>
            <a:r>
              <a:rPr kumimoji="1" lang="en-US" altLang="zh-CN" dirty="0" smtClean="0">
                <a:solidFill>
                  <a:srgbClr val="0000FF"/>
                </a:solidFill>
              </a:rPr>
              <a:t>using namespace </a:t>
            </a:r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;</a:t>
            </a:r>
          </a:p>
        </p:txBody>
      </p:sp>
      <p:pic>
        <p:nvPicPr>
          <p:cNvPr id="7" name="图片 6" descr="屏幕快照 2013-11-30 下午8.00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276600"/>
            <a:ext cx="4178590" cy="311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读取和写入文本文件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1828800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写入文件的步骤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打开一个输出流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往输出流输出字符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关闭输</a:t>
            </a:r>
            <a:r>
              <a:rPr kumimoji="1" lang="zh-CN" altLang="en-US" dirty="0"/>
              <a:t>出</a:t>
            </a:r>
            <a:r>
              <a:rPr kumimoji="1" lang="zh-CN" altLang="en-US" dirty="0" smtClean="0"/>
              <a:t>流</a:t>
            </a:r>
            <a:endParaRPr kumimoji="1" lang="zh-CN" altLang="en-US" dirty="0"/>
          </a:p>
        </p:txBody>
      </p:sp>
      <p:pic>
        <p:nvPicPr>
          <p:cNvPr id="4" name="图片 3" descr="屏幕快照 2013-11-30 下午8.0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352800"/>
            <a:ext cx="6883957" cy="3289486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6324600" y="3657600"/>
            <a:ext cx="1524000" cy="457200"/>
          </a:xfrm>
          <a:prstGeom prst="wedgeRoundRectCallout">
            <a:avLst>
              <a:gd name="adj1" fmla="val -131263"/>
              <a:gd name="adj2" fmla="val 295425"/>
              <a:gd name="adj3" fmla="val 16667"/>
            </a:avLst>
          </a:prstGeom>
          <a:gradFill flip="none" rotWithShape="1">
            <a:gsLst>
              <a:gs pos="0">
                <a:schemeClr val="accent3">
                  <a:tint val="35000"/>
                  <a:satMod val="253000"/>
                  <a:alpha val="33000"/>
                </a:schemeClr>
              </a:gs>
              <a:gs pos="50000">
                <a:schemeClr val="accent3">
                  <a:tint val="42000"/>
                  <a:satMod val="255000"/>
                  <a:alpha val="33000"/>
                </a:schemeClr>
              </a:gs>
              <a:gs pos="97000">
                <a:schemeClr val="accent3">
                  <a:tint val="53000"/>
                  <a:satMod val="260000"/>
                  <a:alpha val="33000"/>
                </a:schemeClr>
              </a:gs>
              <a:gs pos="100000">
                <a:schemeClr val="accent3">
                  <a:tint val="56000"/>
                  <a:satMod val="275000"/>
                  <a:alpha val="33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2000" dirty="0" smtClean="0"/>
              <a:t>打开输出流</a:t>
            </a:r>
            <a:endParaRPr lang="zh-CN" altLang="en-US" sz="2000" dirty="0"/>
          </a:p>
        </p:txBody>
      </p:sp>
      <p:sp>
        <p:nvSpPr>
          <p:cNvPr id="6" name="圆角矩形标注 5"/>
          <p:cNvSpPr/>
          <p:nvPr/>
        </p:nvSpPr>
        <p:spPr>
          <a:xfrm>
            <a:off x="6172200" y="6248400"/>
            <a:ext cx="1524000" cy="457200"/>
          </a:xfrm>
          <a:prstGeom prst="wedgeRoundRectCallout">
            <a:avLst>
              <a:gd name="adj1" fmla="val -95346"/>
              <a:gd name="adj2" fmla="val -32653"/>
              <a:gd name="adj3" fmla="val 16667"/>
            </a:avLst>
          </a:prstGeom>
          <a:gradFill flip="none" rotWithShape="1">
            <a:gsLst>
              <a:gs pos="0">
                <a:schemeClr val="accent3">
                  <a:tint val="35000"/>
                  <a:satMod val="253000"/>
                  <a:alpha val="33000"/>
                </a:schemeClr>
              </a:gs>
              <a:gs pos="50000">
                <a:schemeClr val="accent3">
                  <a:tint val="42000"/>
                  <a:satMod val="255000"/>
                  <a:alpha val="33000"/>
                </a:schemeClr>
              </a:gs>
              <a:gs pos="97000">
                <a:schemeClr val="accent3">
                  <a:tint val="53000"/>
                  <a:satMod val="260000"/>
                  <a:alpha val="33000"/>
                </a:schemeClr>
              </a:gs>
              <a:gs pos="100000">
                <a:schemeClr val="accent3">
                  <a:tint val="56000"/>
                  <a:satMod val="275000"/>
                  <a:alpha val="33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2000" dirty="0" smtClean="0"/>
              <a:t>关闭输出流</a:t>
            </a:r>
            <a:endParaRPr lang="zh-CN" altLang="en-US" sz="2000" dirty="0"/>
          </a:p>
        </p:txBody>
      </p:sp>
      <p:sp>
        <p:nvSpPr>
          <p:cNvPr id="7" name="圆角矩形标注 6"/>
          <p:cNvSpPr/>
          <p:nvPr/>
        </p:nvSpPr>
        <p:spPr>
          <a:xfrm>
            <a:off x="7315200" y="4648200"/>
            <a:ext cx="1295400" cy="457200"/>
          </a:xfrm>
          <a:prstGeom prst="wedgeRoundRectCallout">
            <a:avLst>
              <a:gd name="adj1" fmla="val -213662"/>
              <a:gd name="adj2" fmla="val 158925"/>
              <a:gd name="adj3" fmla="val 16667"/>
            </a:avLst>
          </a:prstGeom>
          <a:gradFill flip="none" rotWithShape="1">
            <a:gsLst>
              <a:gs pos="0">
                <a:schemeClr val="accent3">
                  <a:tint val="35000"/>
                  <a:satMod val="253000"/>
                  <a:alpha val="33000"/>
                </a:schemeClr>
              </a:gs>
              <a:gs pos="50000">
                <a:schemeClr val="accent3">
                  <a:tint val="42000"/>
                  <a:satMod val="255000"/>
                  <a:alpha val="33000"/>
                </a:schemeClr>
              </a:gs>
              <a:gs pos="97000">
                <a:schemeClr val="accent3">
                  <a:tint val="53000"/>
                  <a:satMod val="260000"/>
                  <a:alpha val="33000"/>
                </a:schemeClr>
              </a:gs>
              <a:gs pos="100000">
                <a:schemeClr val="accent3">
                  <a:tint val="56000"/>
                  <a:satMod val="275000"/>
                  <a:alpha val="33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2000" dirty="0" smtClean="0"/>
              <a:t>输出字符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810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读取和写入文本文件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生成的文件</a:t>
            </a:r>
            <a:endParaRPr kumimoji="1" lang="zh-CN" altLang="en-US" dirty="0"/>
          </a:p>
        </p:txBody>
      </p:sp>
      <p:pic>
        <p:nvPicPr>
          <p:cNvPr id="5" name="图片 4" descr="屏幕快照 2013-11-30 下午8.11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73678"/>
            <a:ext cx="6096000" cy="47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3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读取和写入文本文件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生成的文件</a:t>
            </a:r>
            <a:endParaRPr kumimoji="1" lang="zh-CN" altLang="en-US" dirty="0"/>
          </a:p>
        </p:txBody>
      </p:sp>
      <p:pic>
        <p:nvPicPr>
          <p:cNvPr id="4" name="图片 3" descr="屏幕快照 2013-11-30 下午8.09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33600"/>
            <a:ext cx="5321712" cy="442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4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读取和写入文本文件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读取文</a:t>
            </a:r>
            <a:r>
              <a:rPr kumimoji="1" lang="zh-CN" altLang="en-US" dirty="0"/>
              <a:t>件的步骤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打开一个输入流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从输入流读取字</a:t>
            </a:r>
            <a:r>
              <a:rPr kumimoji="1" lang="zh-CN" altLang="en-US" dirty="0"/>
              <a:t>符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关闭输入流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 descr="屏幕快照 2013-11-30 下午8.14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733800"/>
            <a:ext cx="6705600" cy="2814268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6477000" y="3505200"/>
            <a:ext cx="1524000" cy="457200"/>
          </a:xfrm>
          <a:prstGeom prst="wedgeRoundRectCallout">
            <a:avLst>
              <a:gd name="adj1" fmla="val -131263"/>
              <a:gd name="adj2" fmla="val 295425"/>
              <a:gd name="adj3" fmla="val 16667"/>
            </a:avLst>
          </a:prstGeom>
          <a:gradFill flip="none" rotWithShape="1">
            <a:gsLst>
              <a:gs pos="0">
                <a:schemeClr val="accent3">
                  <a:tint val="35000"/>
                  <a:satMod val="253000"/>
                  <a:alpha val="33000"/>
                </a:schemeClr>
              </a:gs>
              <a:gs pos="50000">
                <a:schemeClr val="accent3">
                  <a:tint val="42000"/>
                  <a:satMod val="255000"/>
                  <a:alpha val="33000"/>
                </a:schemeClr>
              </a:gs>
              <a:gs pos="97000">
                <a:schemeClr val="accent3">
                  <a:tint val="53000"/>
                  <a:satMod val="260000"/>
                  <a:alpha val="33000"/>
                </a:schemeClr>
              </a:gs>
              <a:gs pos="100000">
                <a:schemeClr val="accent3">
                  <a:tint val="56000"/>
                  <a:satMod val="275000"/>
                  <a:alpha val="33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2000" dirty="0" smtClean="0"/>
              <a:t>打开输入流</a:t>
            </a:r>
            <a:endParaRPr lang="zh-CN" altLang="en-US" sz="2000" dirty="0"/>
          </a:p>
        </p:txBody>
      </p:sp>
      <p:sp>
        <p:nvSpPr>
          <p:cNvPr id="6" name="圆角矩形标注 5"/>
          <p:cNvSpPr/>
          <p:nvPr/>
        </p:nvSpPr>
        <p:spPr>
          <a:xfrm>
            <a:off x="6324600" y="6096000"/>
            <a:ext cx="1524000" cy="457200"/>
          </a:xfrm>
          <a:prstGeom prst="wedgeRoundRectCallout">
            <a:avLst>
              <a:gd name="adj1" fmla="val -95346"/>
              <a:gd name="adj2" fmla="val -32653"/>
              <a:gd name="adj3" fmla="val 16667"/>
            </a:avLst>
          </a:prstGeom>
          <a:gradFill flip="none" rotWithShape="1">
            <a:gsLst>
              <a:gs pos="0">
                <a:schemeClr val="accent3">
                  <a:tint val="35000"/>
                  <a:satMod val="253000"/>
                  <a:alpha val="33000"/>
                </a:schemeClr>
              </a:gs>
              <a:gs pos="50000">
                <a:schemeClr val="accent3">
                  <a:tint val="42000"/>
                  <a:satMod val="255000"/>
                  <a:alpha val="33000"/>
                </a:schemeClr>
              </a:gs>
              <a:gs pos="97000">
                <a:schemeClr val="accent3">
                  <a:tint val="53000"/>
                  <a:satMod val="260000"/>
                  <a:alpha val="33000"/>
                </a:schemeClr>
              </a:gs>
              <a:gs pos="100000">
                <a:schemeClr val="accent3">
                  <a:tint val="56000"/>
                  <a:satMod val="275000"/>
                  <a:alpha val="33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2000" dirty="0" smtClean="0"/>
              <a:t>关闭输入流</a:t>
            </a:r>
            <a:endParaRPr lang="zh-CN" altLang="en-US" sz="2000" dirty="0"/>
          </a:p>
        </p:txBody>
      </p:sp>
      <p:sp>
        <p:nvSpPr>
          <p:cNvPr id="7" name="圆角矩形标注 6"/>
          <p:cNvSpPr/>
          <p:nvPr/>
        </p:nvSpPr>
        <p:spPr>
          <a:xfrm>
            <a:off x="7467600" y="4495800"/>
            <a:ext cx="1295400" cy="457200"/>
          </a:xfrm>
          <a:prstGeom prst="wedgeRoundRectCallout">
            <a:avLst>
              <a:gd name="adj1" fmla="val -213662"/>
              <a:gd name="adj2" fmla="val 158925"/>
              <a:gd name="adj3" fmla="val 16667"/>
            </a:avLst>
          </a:prstGeom>
          <a:gradFill flip="none" rotWithShape="1">
            <a:gsLst>
              <a:gs pos="0">
                <a:schemeClr val="accent3">
                  <a:tint val="35000"/>
                  <a:satMod val="253000"/>
                  <a:alpha val="33000"/>
                </a:schemeClr>
              </a:gs>
              <a:gs pos="50000">
                <a:schemeClr val="accent3">
                  <a:tint val="42000"/>
                  <a:satMod val="255000"/>
                  <a:alpha val="33000"/>
                </a:schemeClr>
              </a:gs>
              <a:gs pos="97000">
                <a:schemeClr val="accent3">
                  <a:tint val="53000"/>
                  <a:satMod val="260000"/>
                  <a:alpha val="33000"/>
                </a:schemeClr>
              </a:gs>
              <a:gs pos="100000">
                <a:schemeClr val="accent3">
                  <a:tint val="56000"/>
                  <a:satMod val="275000"/>
                  <a:alpha val="33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2000" dirty="0" smtClean="0"/>
              <a:t>输入字符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517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OOP </a:t>
            </a:r>
            <a:r>
              <a:rPr kumimoji="1" lang="zh-CN" altLang="en-US" dirty="0" smtClean="0"/>
              <a:t>小知识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295400"/>
            <a:ext cx="7498080" cy="5105400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 dirty="0" smtClean="0"/>
              <a:t>对象可以具有成员函数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cin.getline</a:t>
            </a:r>
            <a:r>
              <a:rPr kumimoji="1" lang="en-US" altLang="zh-CN" dirty="0" smtClean="0"/>
              <a:t>(array</a:t>
            </a:r>
            <a:r>
              <a:rPr kumimoji="1" lang="en-US" altLang="zh-CN" dirty="0" smtClean="0"/>
              <a:t>, 10</a:t>
            </a:r>
            <a:r>
              <a:rPr kumimoji="1" lang="en-US" altLang="zh-CN" dirty="0" smtClean="0"/>
              <a:t>);</a:t>
            </a:r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</a:rPr>
              <a:t>cin.getline</a:t>
            </a:r>
            <a:r>
              <a:rPr lang="en-US" altLang="zh-CN" dirty="0" smtClean="0">
                <a:solidFill>
                  <a:srgbClr val="FF0000"/>
                </a:solidFill>
              </a:rPr>
              <a:t>(char </a:t>
            </a:r>
            <a:r>
              <a:rPr lang="en-US" altLang="zh-CN" dirty="0">
                <a:solidFill>
                  <a:srgbClr val="FF0000"/>
                </a:solidFill>
              </a:rPr>
              <a:t>array[], </a:t>
            </a:r>
            <a:r>
              <a:rPr lang="en-US" altLang="zh-CN" dirty="0" err="1">
                <a:solidFill>
                  <a:srgbClr val="FF0000"/>
                </a:solidFill>
              </a:rPr>
              <a:t>int</a:t>
            </a:r>
            <a:r>
              <a:rPr lang="en-US" altLang="zh-CN" dirty="0">
                <a:solidFill>
                  <a:srgbClr val="FF0000"/>
                </a:solidFill>
              </a:rPr>
              <a:t> size, char </a:t>
            </a:r>
            <a:r>
              <a:rPr lang="en-US" altLang="zh-CN" dirty="0" err="1" smtClean="0">
                <a:solidFill>
                  <a:srgbClr val="FF0000"/>
                </a:solidFill>
              </a:rPr>
              <a:t>delimitChar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char </a:t>
            </a:r>
            <a:r>
              <a:rPr lang="en-US" altLang="zh-CN" dirty="0">
                <a:solidFill>
                  <a:srgbClr val="FF0000"/>
                </a:solidFill>
              </a:rPr>
              <a:t>first = </a:t>
            </a:r>
            <a:r>
              <a:rPr lang="en-US" altLang="zh-CN" dirty="0" err="1">
                <a:solidFill>
                  <a:srgbClr val="FF0000"/>
                </a:solidFill>
              </a:rPr>
              <a:t>cin.get</a:t>
            </a:r>
            <a:r>
              <a:rPr lang="en-US" altLang="zh-CN" dirty="0" smtClean="0">
                <a:solidFill>
                  <a:srgbClr val="FF0000"/>
                </a:solidFill>
              </a:rPr>
              <a:t>();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402336" lvl="1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</a:t>
            </a:r>
            <a:r>
              <a:rPr lang="en-US" altLang="zh-CN" dirty="0" err="1" smtClean="0">
                <a:solidFill>
                  <a:srgbClr val="FF0000"/>
                </a:solidFill>
              </a:rPr>
              <a:t>cin.sync</a:t>
            </a:r>
            <a:r>
              <a:rPr lang="en-US" altLang="zh-CN" dirty="0">
                <a:solidFill>
                  <a:srgbClr val="FF0000"/>
                </a:solidFill>
              </a:rPr>
              <a:t>(); </a:t>
            </a:r>
            <a:r>
              <a:rPr lang="en-US" altLang="zh-CN" dirty="0" smtClean="0">
                <a:solidFill>
                  <a:srgbClr val="FF0000"/>
                </a:solidFill>
              </a:rPr>
              <a:t>//</a:t>
            </a:r>
            <a:r>
              <a:rPr lang="zh-CN" altLang="zh-CN" dirty="0" smtClean="0">
                <a:solidFill>
                  <a:srgbClr val="FF0000"/>
                </a:solidFill>
              </a:rPr>
              <a:t>清空</a:t>
            </a:r>
            <a:r>
              <a:rPr lang="en-US" altLang="zh-CN" dirty="0" err="1" smtClean="0">
                <a:solidFill>
                  <a:srgbClr val="FF0000"/>
                </a:solidFill>
              </a:rPr>
              <a:t>cin</a:t>
            </a:r>
            <a:r>
              <a:rPr lang="zh-CN" altLang="zh-CN" dirty="0" smtClean="0">
                <a:solidFill>
                  <a:srgbClr val="FF0000"/>
                </a:solidFill>
              </a:rPr>
              <a:t>缓冲区内的信息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402336" lvl="1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char second = </a:t>
            </a:r>
            <a:r>
              <a:rPr lang="en-US" altLang="zh-CN" dirty="0" err="1" smtClean="0">
                <a:solidFill>
                  <a:srgbClr val="FF0000"/>
                </a:solidFill>
              </a:rPr>
              <a:t>cin.get</a:t>
            </a:r>
            <a:r>
              <a:rPr lang="en-US" altLang="zh-CN" dirty="0" smtClean="0">
                <a:solidFill>
                  <a:srgbClr val="FF0000"/>
                </a:solidFill>
              </a:rPr>
              <a:t>();</a:t>
            </a:r>
          </a:p>
          <a:p>
            <a:pPr marL="402336" lvl="1" indent="0"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   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cout</a:t>
            </a:r>
            <a:r>
              <a:rPr kumimoji="1" lang="en-US" altLang="zh-CN" dirty="0" smtClean="0">
                <a:solidFill>
                  <a:srgbClr val="FF0000"/>
                </a:solidFill>
              </a:rPr>
              <a:t> &lt;&lt; first &lt;&lt; second &lt;&lt; 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endl</a:t>
            </a:r>
            <a:r>
              <a:rPr kumimoji="1" lang="en-US" altLang="zh-CN" dirty="0" smtClean="0">
                <a:solidFill>
                  <a:srgbClr val="FF0000"/>
                </a:solidFill>
              </a:rPr>
              <a:t>;</a:t>
            </a:r>
          </a:p>
          <a:p>
            <a:r>
              <a:rPr kumimoji="1" lang="zh-CN" altLang="en-US" dirty="0" smtClean="0"/>
              <a:t>用于</a:t>
            </a:r>
            <a:r>
              <a:rPr kumimoji="1" lang="zh-CN" altLang="en-US" dirty="0" smtClean="0"/>
              <a:t>对象的操作符实际上是函数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>
                <a:solidFill>
                  <a:srgbClr val="FF0000"/>
                </a:solidFill>
              </a:rPr>
              <a:t>cout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.put</a:t>
            </a:r>
            <a:r>
              <a:rPr kumimoji="1" lang="en-US" altLang="zh-CN" dirty="0" smtClean="0">
                <a:solidFill>
                  <a:srgbClr val="FF0000"/>
                </a:solidFill>
              </a:rPr>
              <a:t>(‘A’).(65);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</a:rPr>
              <a:t>cout.width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(5</a:t>
            </a:r>
            <a:r>
              <a:rPr lang="en-US" altLang="zh-CN" dirty="0" smtClean="0">
                <a:solidFill>
                  <a:srgbClr val="FF0000"/>
                </a:solidFill>
              </a:rPr>
              <a:t>); </a:t>
            </a:r>
            <a:r>
              <a:rPr lang="en-US" altLang="zh-CN" dirty="0" err="1" smtClean="0">
                <a:solidFill>
                  <a:srgbClr val="FF0000"/>
                </a:solidFill>
              </a:rPr>
              <a:t>cout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&lt;&lt; </a:t>
            </a:r>
            <a:r>
              <a:rPr lang="en-US" altLang="zh-CN" dirty="0" smtClean="0">
                <a:solidFill>
                  <a:srgbClr val="FF0000"/>
                </a:solidFill>
              </a:rPr>
              <a:t>‘A’ </a:t>
            </a:r>
            <a:r>
              <a:rPr lang="en-US" altLang="zh-CN" dirty="0">
                <a:solidFill>
                  <a:srgbClr val="FF0000"/>
                </a:solidFill>
              </a:rPr>
              <a:t>&lt;&lt; </a:t>
            </a:r>
            <a:r>
              <a:rPr lang="en-US" altLang="zh-CN" dirty="0" err="1">
                <a:solidFill>
                  <a:srgbClr val="FF0000"/>
                </a:solidFill>
              </a:rPr>
              <a:t>endl</a:t>
            </a:r>
            <a:r>
              <a:rPr lang="en-US" altLang="zh-CN" dirty="0" smtClean="0">
                <a:solidFill>
                  <a:srgbClr val="FF0000"/>
                </a:solidFill>
              </a:rPr>
              <a:t>; </a:t>
            </a:r>
            <a:r>
              <a:rPr lang="en-US" altLang="zh-CN" dirty="0">
                <a:solidFill>
                  <a:srgbClr val="FF0000"/>
                </a:solidFill>
              </a:rPr>
              <a:t>// </a:t>
            </a:r>
            <a:r>
              <a:rPr lang="zh-CN" altLang="en-US" dirty="0">
                <a:solidFill>
                  <a:srgbClr val="FF0000"/>
                </a:solidFill>
              </a:rPr>
              <a:t>输出</a:t>
            </a:r>
            <a:r>
              <a:rPr lang="en-US" altLang="zh-CN" dirty="0" smtClean="0">
                <a:solidFill>
                  <a:srgbClr val="FF0000"/>
                </a:solidFill>
              </a:rPr>
              <a:t>”    A”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cout.width</a:t>
            </a:r>
            <a:r>
              <a:rPr lang="en-US" altLang="zh-CN" dirty="0">
                <a:solidFill>
                  <a:srgbClr val="FF0000"/>
                </a:solidFill>
              </a:rPr>
              <a:t> (5); </a:t>
            </a:r>
            <a:r>
              <a:rPr lang="en-US" altLang="zh-CN" dirty="0" err="1">
                <a:solidFill>
                  <a:srgbClr val="FF0000"/>
                </a:solidFill>
              </a:rPr>
              <a:t>cout</a:t>
            </a:r>
            <a:r>
              <a:rPr lang="en-US" altLang="zh-CN" dirty="0">
                <a:solidFill>
                  <a:srgbClr val="FF0000"/>
                </a:solidFill>
              </a:rPr>
              <a:t> &lt;&lt; </a:t>
            </a:r>
            <a:r>
              <a:rPr lang="en-US" altLang="zh-CN" dirty="0" smtClean="0">
                <a:solidFill>
                  <a:srgbClr val="FF0000"/>
                </a:solidFill>
              </a:rPr>
              <a:t>-6 </a:t>
            </a:r>
            <a:r>
              <a:rPr lang="en-US" altLang="zh-CN" dirty="0">
                <a:solidFill>
                  <a:srgbClr val="FF0000"/>
                </a:solidFill>
              </a:rPr>
              <a:t>&lt;&lt; </a:t>
            </a:r>
            <a:r>
              <a:rPr lang="en-US" altLang="zh-CN" dirty="0" err="1">
                <a:solidFill>
                  <a:srgbClr val="FF0000"/>
                </a:solidFill>
              </a:rPr>
              <a:t>endl</a:t>
            </a:r>
            <a:r>
              <a:rPr lang="en-US" altLang="zh-CN" dirty="0">
                <a:solidFill>
                  <a:srgbClr val="FF0000"/>
                </a:solidFill>
              </a:rPr>
              <a:t>; </a:t>
            </a:r>
            <a:r>
              <a:rPr lang="en-US" altLang="zh-CN" dirty="0" smtClean="0">
                <a:solidFill>
                  <a:srgbClr val="FF0000"/>
                </a:solidFill>
              </a:rPr>
              <a:t>// </a:t>
            </a:r>
            <a:r>
              <a:rPr lang="zh-CN" altLang="en-US" dirty="0" smtClean="0">
                <a:solidFill>
                  <a:srgbClr val="FF0000"/>
                </a:solidFill>
              </a:rPr>
              <a:t>输出</a:t>
            </a:r>
            <a:r>
              <a:rPr lang="en-US" altLang="zh-CN" dirty="0" smtClean="0">
                <a:solidFill>
                  <a:srgbClr val="FF0000"/>
                </a:solidFill>
              </a:rPr>
              <a:t>”-   6”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en-US" altLang="zh-CN" dirty="0" smtClean="0">
                <a:solidFill>
                  <a:srgbClr val="FF0000"/>
                </a:solidFill>
              </a:rPr>
              <a:t>&lt;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iomanip</a:t>
            </a:r>
            <a:r>
              <a:rPr kumimoji="1" lang="en-US" altLang="zh-CN" dirty="0" smtClean="0">
                <a:solidFill>
                  <a:srgbClr val="FF0000"/>
                </a:solidFill>
              </a:rPr>
              <a:t>&gt; 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cout</a:t>
            </a:r>
            <a:r>
              <a:rPr kumimoji="1" lang="en-US" altLang="zh-CN" dirty="0" smtClean="0">
                <a:solidFill>
                  <a:srgbClr val="FF0000"/>
                </a:solidFill>
              </a:rPr>
              <a:t> &lt;&lt; fixed &lt;&lt; 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setprecision</a:t>
            </a:r>
            <a:r>
              <a:rPr kumimoji="1" lang="en-US" altLang="zh-CN" dirty="0" smtClean="0">
                <a:solidFill>
                  <a:srgbClr val="FF0000"/>
                </a:solidFill>
              </a:rPr>
              <a:t>(2) &lt;&lt; 5.6789 &lt;&lt; 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endl</a:t>
            </a:r>
            <a:r>
              <a:rPr kumimoji="1" lang="en-US" altLang="zh-CN" dirty="0" smtClean="0">
                <a:solidFill>
                  <a:srgbClr val="FF0000"/>
                </a:solidFill>
              </a:rPr>
              <a:t>;</a:t>
            </a:r>
          </a:p>
          <a:p>
            <a:pPr lvl="1"/>
            <a:r>
              <a:rPr kumimoji="1" lang="en-US" altLang="zh-CN" dirty="0" err="1">
                <a:solidFill>
                  <a:srgbClr val="FF0000"/>
                </a:solidFill>
              </a:rPr>
              <a:t>int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</a:rPr>
              <a:t>num</a:t>
            </a:r>
            <a:r>
              <a:rPr kumimoji="1" lang="en-US" altLang="zh-CN" dirty="0">
                <a:solidFill>
                  <a:srgbClr val="FF0000"/>
                </a:solidFill>
              </a:rPr>
              <a:t> = </a:t>
            </a:r>
            <a:r>
              <a:rPr kumimoji="1" lang="en-US" altLang="zh-CN" dirty="0" smtClean="0">
                <a:solidFill>
                  <a:srgbClr val="FF0000"/>
                </a:solidFill>
              </a:rPr>
              <a:t>100; 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cout</a:t>
            </a:r>
            <a:r>
              <a:rPr kumimoji="1" lang="en-US" altLang="zh-CN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&lt;&lt; hex &lt;&lt; </a:t>
            </a:r>
            <a:r>
              <a:rPr kumimoji="1" lang="en-US" altLang="zh-CN" dirty="0" err="1">
                <a:solidFill>
                  <a:srgbClr val="FF0000"/>
                </a:solidFill>
              </a:rPr>
              <a:t>num</a:t>
            </a:r>
            <a:r>
              <a:rPr kumimoji="1" lang="en-US" altLang="zh-CN" dirty="0">
                <a:solidFill>
                  <a:srgbClr val="FF0000"/>
                </a:solidFill>
              </a:rPr>
              <a:t> &lt;&lt; </a:t>
            </a:r>
            <a:r>
              <a:rPr kumimoji="1" lang="en-US" altLang="zh-CN" dirty="0" err="1">
                <a:solidFill>
                  <a:srgbClr val="FF0000"/>
                </a:solidFill>
              </a:rPr>
              <a:t>endl</a:t>
            </a:r>
            <a:r>
              <a:rPr kumimoji="1" lang="en-US" altLang="zh-CN" dirty="0">
                <a:solidFill>
                  <a:srgbClr val="FF0000"/>
                </a:solidFill>
              </a:rPr>
              <a:t> &lt;&lt; </a:t>
            </a:r>
            <a:r>
              <a:rPr kumimoji="1" lang="en-US" altLang="zh-CN" dirty="0" err="1">
                <a:solidFill>
                  <a:srgbClr val="FF0000"/>
                </a:solidFill>
              </a:rPr>
              <a:t>dec</a:t>
            </a:r>
            <a:r>
              <a:rPr kumimoji="1" lang="en-US" altLang="zh-CN" dirty="0">
                <a:solidFill>
                  <a:srgbClr val="FF0000"/>
                </a:solidFill>
              </a:rPr>
              <a:t> &lt;&lt; </a:t>
            </a:r>
            <a:r>
              <a:rPr kumimoji="1" lang="en-US" altLang="zh-CN" dirty="0" err="1">
                <a:solidFill>
                  <a:srgbClr val="FF0000"/>
                </a:solidFill>
              </a:rPr>
              <a:t>num</a:t>
            </a:r>
            <a:r>
              <a:rPr kumimoji="1" lang="en-US" altLang="zh-CN" dirty="0">
                <a:solidFill>
                  <a:srgbClr val="FF0000"/>
                </a:solidFill>
              </a:rPr>
              <a:t> &lt;&lt; </a:t>
            </a:r>
            <a:r>
              <a:rPr kumimoji="1" lang="en-US" altLang="zh-CN" dirty="0" err="1">
                <a:solidFill>
                  <a:srgbClr val="FF0000"/>
                </a:solidFill>
              </a:rPr>
              <a:t>endl</a:t>
            </a:r>
            <a:r>
              <a:rPr kumimoji="1" lang="en-US" altLang="zh-CN" dirty="0">
                <a:solidFill>
                  <a:srgbClr val="FF0000"/>
                </a:solidFill>
              </a:rPr>
              <a:t> &lt;&lt; </a:t>
            </a:r>
            <a:r>
              <a:rPr kumimoji="1" lang="en-US" altLang="zh-CN" dirty="0" err="1">
                <a:solidFill>
                  <a:srgbClr val="FF0000"/>
                </a:solidFill>
              </a:rPr>
              <a:t>oct</a:t>
            </a:r>
            <a:r>
              <a:rPr kumimoji="1" lang="en-US" altLang="zh-CN" dirty="0">
                <a:solidFill>
                  <a:srgbClr val="FF0000"/>
                </a:solidFill>
              </a:rPr>
              <a:t> &lt;&lt; </a:t>
            </a:r>
            <a:r>
              <a:rPr kumimoji="1" lang="en-US" altLang="zh-CN" dirty="0" err="1">
                <a:solidFill>
                  <a:srgbClr val="FF0000"/>
                </a:solidFill>
              </a:rPr>
              <a:t>num</a:t>
            </a:r>
            <a:r>
              <a:rPr kumimoji="1" lang="en-US" altLang="zh-CN" dirty="0">
                <a:solidFill>
                  <a:srgbClr val="FF0000"/>
                </a:solidFill>
              </a:rPr>
              <a:t> &lt;&lt; </a:t>
            </a:r>
            <a:r>
              <a:rPr kumimoji="1" lang="en-US" altLang="zh-CN" dirty="0" err="1">
                <a:solidFill>
                  <a:srgbClr val="FF0000"/>
                </a:solidFill>
              </a:rPr>
              <a:t>endl</a:t>
            </a:r>
            <a:r>
              <a:rPr kumimoji="1" lang="en-US" altLang="zh-CN" dirty="0">
                <a:solidFill>
                  <a:srgbClr val="FF0000"/>
                </a:solidFill>
              </a:rPr>
              <a:t> &lt;&lt; </a:t>
            </a:r>
            <a:r>
              <a:rPr kumimoji="1" lang="en-US" altLang="zh-CN" dirty="0" err="1">
                <a:solidFill>
                  <a:srgbClr val="FF0000"/>
                </a:solidFill>
              </a:rPr>
              <a:t>dec</a:t>
            </a:r>
            <a:r>
              <a:rPr kumimoji="1" lang="en-US" altLang="zh-CN" dirty="0">
                <a:solidFill>
                  <a:srgbClr val="FF0000"/>
                </a:solidFill>
              </a:rPr>
              <a:t> &lt;&lt; </a:t>
            </a:r>
            <a:r>
              <a:rPr kumimoji="1" lang="en-US" altLang="zh-CN" dirty="0" err="1">
                <a:solidFill>
                  <a:srgbClr val="FF0000"/>
                </a:solidFill>
              </a:rPr>
              <a:t>num</a:t>
            </a:r>
            <a:r>
              <a:rPr kumimoji="1" lang="en-US" altLang="zh-CN" dirty="0">
                <a:solidFill>
                  <a:srgbClr val="FF0000"/>
                </a:solidFill>
              </a:rPr>
              <a:t> &lt;&lt; </a:t>
            </a:r>
            <a:r>
              <a:rPr kumimoji="1" lang="en-US" altLang="zh-CN" dirty="0" err="1">
                <a:solidFill>
                  <a:srgbClr val="FF0000"/>
                </a:solidFill>
              </a:rPr>
              <a:t>endl</a:t>
            </a:r>
            <a:r>
              <a:rPr kumimoji="1" lang="en-US" altLang="zh-CN" dirty="0" smtClean="0">
                <a:solidFill>
                  <a:srgbClr val="FF0000"/>
                </a:solidFill>
              </a:rPr>
              <a:t>;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56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OOP </a:t>
            </a:r>
            <a:r>
              <a:rPr kumimoji="1" lang="zh-CN" altLang="en-US" dirty="0" smtClean="0"/>
              <a:t>小知识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105400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 dirty="0" smtClean="0"/>
              <a:t>对象可以具有成员函数</a:t>
            </a:r>
            <a:endParaRPr kumimoji="1" lang="en-US" altLang="zh-CN" dirty="0" smtClean="0"/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</a:rPr>
              <a:t>ofstream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 err="1" smtClean="0">
                <a:solidFill>
                  <a:srgbClr val="FF0000"/>
                </a:solidFill>
              </a:rPr>
              <a:t>outfile</a:t>
            </a:r>
            <a:r>
              <a:rPr lang="en-US" altLang="zh-CN" dirty="0" smtClean="0">
                <a:solidFill>
                  <a:srgbClr val="FF0000"/>
                </a:solidFill>
              </a:rPr>
              <a:t>;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 smtClean="0">
                <a:solidFill>
                  <a:srgbClr val="FF0000"/>
                </a:solidFill>
              </a:rPr>
              <a:t>outfile.open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("</a:t>
            </a:r>
            <a:r>
              <a:rPr lang="en-US" altLang="zh-CN" dirty="0" smtClean="0">
                <a:solidFill>
                  <a:srgbClr val="FF0000"/>
                </a:solidFill>
              </a:rPr>
              <a:t>t.txt"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en-US" altLang="zh-CN" dirty="0" err="1">
                <a:solidFill>
                  <a:srgbClr val="FF0000"/>
                </a:solidFill>
              </a:rPr>
              <a:t>ios</a:t>
            </a:r>
            <a:r>
              <a:rPr lang="en-US" altLang="zh-CN" dirty="0">
                <a:solidFill>
                  <a:srgbClr val="FF0000"/>
                </a:solidFill>
              </a:rPr>
              <a:t> :: </a:t>
            </a:r>
            <a:r>
              <a:rPr lang="en-US" altLang="zh-CN" dirty="0" smtClean="0">
                <a:solidFill>
                  <a:srgbClr val="FF0000"/>
                </a:solidFill>
              </a:rPr>
              <a:t>app);</a:t>
            </a:r>
            <a:endParaRPr lang="en-US" altLang="zh-CN" dirty="0">
              <a:solidFill>
                <a:srgbClr val="FF0000"/>
              </a:solidFill>
            </a:endParaRPr>
          </a:p>
          <a:p>
            <a:pPr marL="402336" lvl="1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    </a:t>
            </a:r>
            <a:r>
              <a:rPr lang="en-US" altLang="zh-CN" dirty="0" err="1" smtClean="0">
                <a:solidFill>
                  <a:srgbClr val="FF0000"/>
                </a:solidFill>
              </a:rPr>
              <a:t>outfile.write</a:t>
            </a:r>
            <a:r>
              <a:rPr lang="en-US" altLang="zh-CN" dirty="0" smtClean="0">
                <a:solidFill>
                  <a:srgbClr val="FF0000"/>
                </a:solidFill>
              </a:rPr>
              <a:t> (“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 smtClean="0">
                <a:solidFill>
                  <a:srgbClr val="FF0000"/>
                </a:solidFill>
              </a:rPr>
              <a:t>++ Programming",</a:t>
            </a:r>
            <a:r>
              <a:rPr lang="en-US" altLang="zh-CN" dirty="0">
                <a:solidFill>
                  <a:srgbClr val="FF0000"/>
                </a:solidFill>
              </a:rPr>
              <a:t>16</a:t>
            </a:r>
            <a:r>
              <a:rPr lang="en-US" altLang="zh-CN" dirty="0" smtClean="0">
                <a:solidFill>
                  <a:srgbClr val="FF0000"/>
                </a:solidFill>
              </a:rPr>
              <a:t>);</a:t>
            </a:r>
            <a:endParaRPr lang="en-US" altLang="zh-CN" dirty="0">
              <a:solidFill>
                <a:srgbClr val="FF0000"/>
              </a:solidFill>
            </a:endParaRPr>
          </a:p>
          <a:p>
            <a:pPr marL="402336" lvl="1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    </a:t>
            </a:r>
            <a:r>
              <a:rPr lang="en-US" altLang="zh-CN" dirty="0" err="1" smtClean="0">
                <a:solidFill>
                  <a:srgbClr val="FF0000"/>
                </a:solidFill>
              </a:rPr>
              <a:t>pos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 </a:t>
            </a:r>
            <a:r>
              <a:rPr lang="en-US" altLang="zh-CN" dirty="0" err="1">
                <a:solidFill>
                  <a:srgbClr val="FF0000"/>
                </a:solidFill>
              </a:rPr>
              <a:t>outfile.tellp</a:t>
            </a:r>
            <a:r>
              <a:rPr lang="en-US" altLang="zh-CN" dirty="0" smtClean="0">
                <a:solidFill>
                  <a:srgbClr val="FF0000"/>
                </a:solidFill>
              </a:rPr>
              <a:t>(); </a:t>
            </a:r>
            <a:r>
              <a:rPr lang="zh-CN" altLang="zh-CN" sz="2500" dirty="0">
                <a:solidFill>
                  <a:srgbClr val="FF0000"/>
                </a:solidFill>
                <a:latin typeface="Arial Unicode MS" panose="020B0604020202020204" pitchFamily="34" charset="-122"/>
              </a:rPr>
              <a:t>//返回当前文件指针的位置</a:t>
            </a:r>
            <a:r>
              <a:rPr lang="zh-CN" altLang="zh-CN" sz="2500" dirty="0">
                <a:solidFill>
                  <a:srgbClr val="FF0000"/>
                </a:solidFill>
              </a:rPr>
              <a:t> </a:t>
            </a:r>
            <a:endParaRPr lang="zh-CN" altLang="zh-CN" sz="25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402336" lvl="1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    </a:t>
            </a:r>
            <a:r>
              <a:rPr lang="en-US" altLang="zh-CN" dirty="0" err="1" smtClean="0">
                <a:solidFill>
                  <a:srgbClr val="FF0000"/>
                </a:solidFill>
              </a:rPr>
              <a:t>outfile.seekp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FF0000"/>
                </a:solidFill>
              </a:rPr>
              <a:t>pos</a:t>
            </a:r>
            <a:r>
              <a:rPr lang="en-US" altLang="zh-CN" dirty="0">
                <a:solidFill>
                  <a:srgbClr val="FF0000"/>
                </a:solidFill>
              </a:rPr>
              <a:t> -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dirty="0" smtClean="0">
                <a:solidFill>
                  <a:srgbClr val="FF0000"/>
                </a:solidFill>
              </a:rPr>
              <a:t>);</a:t>
            </a:r>
            <a:r>
              <a:rPr lang="en-US" altLang="zh-CN" dirty="0" err="1" smtClean="0">
                <a:solidFill>
                  <a:srgbClr val="FF0000"/>
                </a:solidFill>
              </a:rPr>
              <a:t>outfile.write</a:t>
            </a:r>
            <a:r>
              <a:rPr lang="en-US" altLang="zh-CN" dirty="0" smtClean="0">
                <a:solidFill>
                  <a:srgbClr val="FF0000"/>
                </a:solidFill>
              </a:rPr>
              <a:t> (“</a:t>
            </a:r>
            <a:r>
              <a:rPr lang="en-US" altLang="zh-CN" dirty="0" err="1" smtClean="0">
                <a:solidFill>
                  <a:srgbClr val="FF0000"/>
                </a:solidFill>
              </a:rPr>
              <a:t>tf</a:t>
            </a:r>
            <a:r>
              <a:rPr lang="en-US" altLang="zh-CN" dirty="0" smtClean="0">
                <a:solidFill>
                  <a:srgbClr val="FF0000"/>
                </a:solidFill>
              </a:rPr>
              <a:t>", 2);</a:t>
            </a:r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</a:rPr>
              <a:t>ifstream</a:t>
            </a:r>
            <a:r>
              <a:rPr lang="en-US" altLang="zh-CN" dirty="0" smtClean="0">
                <a:solidFill>
                  <a:srgbClr val="FF0000"/>
                </a:solidFill>
              </a:rPr>
              <a:t> is;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dirty="0" err="1" smtClean="0">
                <a:solidFill>
                  <a:srgbClr val="FF0000"/>
                </a:solidFill>
              </a:rPr>
              <a:t>is.open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("sample.txt", </a:t>
            </a:r>
            <a:r>
              <a:rPr lang="en-US" altLang="zh-CN" dirty="0" err="1">
                <a:solidFill>
                  <a:srgbClr val="FF0000"/>
                </a:solidFill>
              </a:rPr>
              <a:t>ios</a:t>
            </a:r>
            <a:r>
              <a:rPr lang="en-US" altLang="zh-CN" dirty="0">
                <a:solidFill>
                  <a:srgbClr val="FF0000"/>
                </a:solidFill>
              </a:rPr>
              <a:t> :: binary </a:t>
            </a:r>
            <a:r>
              <a:rPr lang="en-US" altLang="zh-CN" dirty="0" smtClean="0">
                <a:solidFill>
                  <a:srgbClr val="FF0000"/>
                </a:solidFill>
              </a:rPr>
              <a:t>);</a:t>
            </a:r>
            <a:endParaRPr lang="en-US" altLang="zh-CN" dirty="0">
              <a:solidFill>
                <a:srgbClr val="FF0000"/>
              </a:solidFill>
            </a:endParaRPr>
          </a:p>
          <a:p>
            <a:pPr marL="402336" lvl="1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    </a:t>
            </a:r>
            <a:r>
              <a:rPr lang="en-US" altLang="zh-CN" dirty="0" err="1" smtClean="0">
                <a:solidFill>
                  <a:srgbClr val="FF0000"/>
                </a:solidFill>
              </a:rPr>
              <a:t>is.seekg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(0, </a:t>
            </a:r>
            <a:r>
              <a:rPr lang="en-US" altLang="zh-CN" dirty="0" err="1">
                <a:solidFill>
                  <a:srgbClr val="FF0000"/>
                </a:solidFill>
              </a:rPr>
              <a:t>ios</a:t>
            </a:r>
            <a:r>
              <a:rPr lang="en-US" altLang="zh-CN" dirty="0">
                <a:solidFill>
                  <a:srgbClr val="FF0000"/>
                </a:solidFill>
              </a:rPr>
              <a:t> :: end);</a:t>
            </a:r>
            <a:endParaRPr lang="zh-CN" altLang="zh-CN" dirty="0">
              <a:solidFill>
                <a:srgbClr val="FF0000"/>
              </a:solidFill>
            </a:endParaRPr>
          </a:p>
          <a:p>
            <a:pPr marL="402336" lvl="1" indent="0" fontAlgn="t">
              <a:buNone/>
            </a:pPr>
            <a:r>
              <a:rPr lang="en-US" altLang="zh-CN" sz="2900" dirty="0" smtClean="0">
                <a:solidFill>
                  <a:srgbClr val="FF0000"/>
                </a:solidFill>
              </a:rPr>
              <a:t>    length </a:t>
            </a:r>
            <a:r>
              <a:rPr lang="en-US" altLang="zh-CN" sz="2900" dirty="0">
                <a:solidFill>
                  <a:srgbClr val="FF0000"/>
                </a:solidFill>
              </a:rPr>
              <a:t>= </a:t>
            </a:r>
            <a:r>
              <a:rPr lang="en-US" altLang="zh-CN" sz="2900" dirty="0" err="1">
                <a:solidFill>
                  <a:srgbClr val="FF0000"/>
                </a:solidFill>
              </a:rPr>
              <a:t>is.tellg</a:t>
            </a:r>
            <a:r>
              <a:rPr lang="en-US" altLang="zh-CN" sz="2900" dirty="0">
                <a:solidFill>
                  <a:srgbClr val="FF0000"/>
                </a:solidFill>
              </a:rPr>
              <a:t>();</a:t>
            </a:r>
            <a:endParaRPr lang="zh-CN" altLang="zh-CN" sz="2900" dirty="0">
              <a:solidFill>
                <a:srgbClr val="FF0000"/>
              </a:solidFill>
            </a:endParaRPr>
          </a:p>
          <a:p>
            <a:pPr marL="402336" lvl="1" indent="0" fontAlgn="t">
              <a:buNone/>
            </a:pPr>
            <a:r>
              <a:rPr lang="en-US" altLang="zh-CN" sz="2900" dirty="0" smtClean="0">
                <a:solidFill>
                  <a:srgbClr val="FF0000"/>
                </a:solidFill>
              </a:rPr>
              <a:t>    </a:t>
            </a:r>
            <a:r>
              <a:rPr lang="en-US" altLang="zh-CN" sz="2900" dirty="0" err="1" smtClean="0">
                <a:solidFill>
                  <a:srgbClr val="FF0000"/>
                </a:solidFill>
              </a:rPr>
              <a:t>is.seekg</a:t>
            </a:r>
            <a:r>
              <a:rPr lang="en-US" altLang="zh-CN" sz="2900" dirty="0" smtClean="0">
                <a:solidFill>
                  <a:srgbClr val="FF0000"/>
                </a:solidFill>
              </a:rPr>
              <a:t> </a:t>
            </a:r>
            <a:r>
              <a:rPr lang="en-US" altLang="zh-CN" sz="2900" dirty="0">
                <a:solidFill>
                  <a:srgbClr val="FF0000"/>
                </a:solidFill>
              </a:rPr>
              <a:t>(0, </a:t>
            </a:r>
            <a:r>
              <a:rPr lang="en-US" altLang="zh-CN" sz="2900" dirty="0" err="1">
                <a:solidFill>
                  <a:srgbClr val="FF0000"/>
                </a:solidFill>
              </a:rPr>
              <a:t>ios</a:t>
            </a:r>
            <a:r>
              <a:rPr lang="en-US" altLang="zh-CN" sz="2900" dirty="0">
                <a:solidFill>
                  <a:srgbClr val="FF0000"/>
                </a:solidFill>
              </a:rPr>
              <a:t> :: beg);</a:t>
            </a:r>
            <a:endParaRPr lang="zh-CN" altLang="zh-CN" sz="2900" dirty="0">
              <a:solidFill>
                <a:srgbClr val="FF0000"/>
              </a:solidFill>
            </a:endParaRPr>
          </a:p>
          <a:p>
            <a:pPr marL="402336" lvl="1" indent="0" fontAlgn="t">
              <a:buNone/>
            </a:pPr>
            <a:r>
              <a:rPr lang="en-US" altLang="zh-CN" sz="2900" dirty="0" smtClean="0">
                <a:solidFill>
                  <a:srgbClr val="FF0000"/>
                </a:solidFill>
              </a:rPr>
              <a:t>    buffer </a:t>
            </a:r>
            <a:r>
              <a:rPr lang="en-US" altLang="zh-CN" sz="2900" dirty="0">
                <a:solidFill>
                  <a:srgbClr val="FF0000"/>
                </a:solidFill>
              </a:rPr>
              <a:t>= new char [length];</a:t>
            </a:r>
            <a:endParaRPr lang="zh-CN" altLang="zh-CN" sz="2900" dirty="0">
              <a:solidFill>
                <a:srgbClr val="FF0000"/>
              </a:solidFill>
            </a:endParaRPr>
          </a:p>
          <a:p>
            <a:pPr marL="402336" lvl="1" indent="0" fontAlgn="t">
              <a:buNone/>
            </a:pPr>
            <a:r>
              <a:rPr lang="en-US" altLang="zh-CN" sz="2900" dirty="0" smtClean="0">
                <a:solidFill>
                  <a:srgbClr val="FF0000"/>
                </a:solidFill>
              </a:rPr>
              <a:t>    </a:t>
            </a:r>
            <a:r>
              <a:rPr lang="en-US" altLang="zh-CN" sz="2900" dirty="0" err="1" smtClean="0">
                <a:solidFill>
                  <a:srgbClr val="FF0000"/>
                </a:solidFill>
              </a:rPr>
              <a:t>is.read</a:t>
            </a:r>
            <a:r>
              <a:rPr lang="en-US" altLang="zh-CN" sz="2900" dirty="0" smtClean="0">
                <a:solidFill>
                  <a:srgbClr val="FF0000"/>
                </a:solidFill>
              </a:rPr>
              <a:t> </a:t>
            </a:r>
            <a:r>
              <a:rPr lang="en-US" altLang="zh-CN" sz="2900" dirty="0">
                <a:solidFill>
                  <a:srgbClr val="FF0000"/>
                </a:solidFill>
              </a:rPr>
              <a:t>(buffer, length</a:t>
            </a:r>
            <a:r>
              <a:rPr lang="en-US" altLang="zh-CN" sz="2900" dirty="0" smtClean="0">
                <a:solidFill>
                  <a:srgbClr val="FF0000"/>
                </a:solidFill>
              </a:rPr>
              <a:t>);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en-US" altLang="zh-CN" dirty="0" smtClean="0"/>
              <a:t>C</a:t>
            </a:r>
            <a:r>
              <a:rPr kumimoji="1" lang="en-US" altLang="zh-CN" dirty="0" smtClean="0"/>
              <a:t>++</a:t>
            </a:r>
            <a:r>
              <a:rPr kumimoji="1" lang="zh-CN" altLang="en-US" dirty="0" smtClean="0"/>
              <a:t>中的继承机制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允许不同对象具有相同的函数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操作符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对象</a:t>
            </a:r>
            <a:r>
              <a:rPr kumimoji="1" lang="en-US" altLang="zh-CN" dirty="0" err="1" smtClean="0"/>
              <a:t>cin</a:t>
            </a:r>
            <a:r>
              <a:rPr kumimoji="1" lang="zh-CN" altLang="en-US" dirty="0" smtClean="0"/>
              <a:t>的类型和</a:t>
            </a:r>
            <a:r>
              <a:rPr kumimoji="1" lang="en-US" altLang="zh-CN" dirty="0" err="1" smtClean="0"/>
              <a:t>ifstream</a:t>
            </a:r>
            <a:r>
              <a:rPr kumimoji="1" lang="zh-CN" altLang="en-US" dirty="0" smtClean="0"/>
              <a:t>都继承了</a:t>
            </a:r>
            <a:r>
              <a:rPr kumimoji="1" lang="en-US" altLang="zh-CN" dirty="0" err="1" smtClean="0"/>
              <a:t>ifstream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因此，它们都能使用</a:t>
            </a:r>
            <a:r>
              <a:rPr kumimoji="1" lang="en-US" altLang="zh-CN" dirty="0" smtClean="0"/>
              <a:t>&gt;&gt;,</a:t>
            </a:r>
            <a:r>
              <a:rPr kumimoji="1" lang="en-US" altLang="zh-CN" dirty="0" err="1" smtClean="0"/>
              <a:t>getline</a:t>
            </a:r>
            <a:r>
              <a:rPr kumimoji="1" lang="zh-CN" altLang="en-US" dirty="0" smtClean="0"/>
              <a:t>等函数</a:t>
            </a:r>
            <a:endParaRPr kumimoji="1" lang="zh-CN" alt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椭圆形标注 7"/>
          <p:cNvSpPr/>
          <p:nvPr/>
        </p:nvSpPr>
        <p:spPr>
          <a:xfrm>
            <a:off x="7090472" y="370703"/>
            <a:ext cx="1828800" cy="1752600"/>
          </a:xfrm>
          <a:prstGeom prst="wedgeEllipseCallout">
            <a:avLst>
              <a:gd name="adj1" fmla="val -71775"/>
              <a:gd name="adj2" fmla="val 30709"/>
            </a:avLst>
          </a:prstGeom>
          <a:noFill/>
          <a:ln>
            <a:solidFill>
              <a:schemeClr val="tx1">
                <a:alpha val="9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 smtClean="0">
                <a:solidFill>
                  <a:schemeClr val="tx1"/>
                </a:solidFill>
              </a:rPr>
              <a:t>ios</a:t>
            </a:r>
            <a:r>
              <a:rPr lang="en-US" altLang="zh-CN" dirty="0">
                <a:solidFill>
                  <a:schemeClr val="tx1"/>
                </a:solidFill>
              </a:rPr>
              <a:t>::</a:t>
            </a:r>
            <a:r>
              <a:rPr lang="en-US" altLang="zh-CN" dirty="0" smtClean="0">
                <a:solidFill>
                  <a:schemeClr val="tx1"/>
                </a:solidFill>
              </a:rPr>
              <a:t>in </a:t>
            </a:r>
            <a:r>
              <a:rPr lang="en-US" altLang="zh-CN" dirty="0" err="1">
                <a:solidFill>
                  <a:schemeClr val="tx1"/>
                </a:solidFill>
              </a:rPr>
              <a:t>ios</a:t>
            </a:r>
            <a:r>
              <a:rPr lang="en-US" altLang="zh-CN" dirty="0">
                <a:solidFill>
                  <a:schemeClr val="tx1"/>
                </a:solidFill>
              </a:rPr>
              <a:t>::out</a:t>
            </a:r>
            <a:endParaRPr lang="zh-CN" altLang="zh-CN" dirty="0">
              <a:solidFill>
                <a:schemeClr val="tx1"/>
              </a:solidFill>
            </a:endParaRPr>
          </a:p>
          <a:p>
            <a:r>
              <a:rPr lang="en-US" altLang="zh-CN" dirty="0" err="1" smtClean="0">
                <a:solidFill>
                  <a:schemeClr val="tx1"/>
                </a:solidFill>
              </a:rPr>
              <a:t>ios</a:t>
            </a:r>
            <a:r>
              <a:rPr lang="en-US" altLang="zh-CN" dirty="0">
                <a:solidFill>
                  <a:schemeClr val="tx1"/>
                </a:solidFill>
              </a:rPr>
              <a:t>::app</a:t>
            </a:r>
            <a:endParaRPr lang="zh-CN" altLang="zh-CN" dirty="0">
              <a:solidFill>
                <a:schemeClr val="tx1"/>
              </a:solidFill>
            </a:endParaRPr>
          </a:p>
          <a:p>
            <a:r>
              <a:rPr lang="en-US" altLang="zh-CN" dirty="0" err="1" smtClean="0">
                <a:solidFill>
                  <a:schemeClr val="tx1"/>
                </a:solidFill>
              </a:rPr>
              <a:t>ios</a:t>
            </a:r>
            <a:r>
              <a:rPr lang="en-US" altLang="zh-CN" dirty="0">
                <a:solidFill>
                  <a:schemeClr val="tx1"/>
                </a:solidFill>
              </a:rPr>
              <a:t>::ate</a:t>
            </a:r>
            <a:endParaRPr lang="zh-CN" altLang="zh-CN" dirty="0">
              <a:solidFill>
                <a:schemeClr val="tx1"/>
              </a:solidFill>
            </a:endParaRPr>
          </a:p>
          <a:p>
            <a:r>
              <a:rPr lang="en-US" altLang="zh-CN" dirty="0" err="1" smtClean="0">
                <a:solidFill>
                  <a:schemeClr val="tx1"/>
                </a:solidFill>
              </a:rPr>
              <a:t>ios</a:t>
            </a:r>
            <a:r>
              <a:rPr lang="en-US" altLang="zh-CN" dirty="0">
                <a:solidFill>
                  <a:schemeClr val="tx1"/>
                </a:solidFill>
              </a:rPr>
              <a:t>::binary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414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读取和写入二进制文</a:t>
            </a:r>
            <a:r>
              <a:rPr kumimoji="1" lang="zh-CN" altLang="en-US" dirty="0"/>
              <a:t>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181600"/>
          </a:xfrm>
        </p:spPr>
        <p:txBody>
          <a:bodyPr/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ostream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write</a:t>
            </a:r>
            <a:r>
              <a:rPr kumimoji="1" lang="zh-CN" altLang="en-US" dirty="0" smtClean="0"/>
              <a:t>函数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write(</a:t>
            </a:r>
            <a:r>
              <a:rPr kumimoji="1" lang="en-US" altLang="zh-CN" dirty="0" smtClean="0">
                <a:solidFill>
                  <a:srgbClr val="0000FF"/>
                </a:solidFill>
              </a:rPr>
              <a:t>char</a:t>
            </a:r>
            <a:r>
              <a:rPr kumimoji="1" lang="en-US" altLang="zh-CN" dirty="0" smtClean="0"/>
              <a:t> bytes[], </a:t>
            </a:r>
            <a:r>
              <a:rPr kumimoji="1" lang="en-US" altLang="zh-CN" dirty="0" err="1" smtClean="0">
                <a:solidFill>
                  <a:srgbClr val="0000FF"/>
                </a:solidFill>
              </a:rPr>
              <a:t>int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byteCount</a:t>
            </a:r>
            <a:r>
              <a:rPr kumimoji="1" lang="en-US" altLang="zh-CN" dirty="0" smtClean="0"/>
              <a:t>);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 smtClean="0"/>
              <a:t>文件</a:t>
            </a:r>
            <a:r>
              <a:rPr kumimoji="1" lang="en-US" altLang="zh-CN" dirty="0" smtClean="0">
                <a:solidFill>
                  <a:srgbClr val="CD00CD"/>
                </a:solidFill>
              </a:rPr>
              <a:t>"</a:t>
            </a:r>
            <a:r>
              <a:rPr kumimoji="1" lang="en-US" altLang="zh-CN" dirty="0" err="1" smtClean="0">
                <a:solidFill>
                  <a:srgbClr val="CD00CD"/>
                </a:solidFill>
              </a:rPr>
              <a:t>dogInfo</a:t>
            </a:r>
            <a:r>
              <a:rPr kumimoji="1" lang="en-US" altLang="zh-CN" dirty="0" smtClean="0">
                <a:solidFill>
                  <a:srgbClr val="CD00CD"/>
                </a:solidFill>
              </a:rPr>
              <a:t>"</a:t>
            </a:r>
            <a:r>
              <a:rPr kumimoji="1" lang="zh-CN" altLang="en-US" dirty="0" smtClean="0"/>
              <a:t>的大小刚好是</a:t>
            </a:r>
            <a:r>
              <a:rPr kumimoji="1" lang="en-US" altLang="zh-CN" dirty="0" smtClean="0"/>
              <a:t>24</a:t>
            </a:r>
            <a:endParaRPr kumimoji="1" lang="zh-CN" altLang="en-US" dirty="0"/>
          </a:p>
        </p:txBody>
      </p:sp>
      <p:pic>
        <p:nvPicPr>
          <p:cNvPr id="5" name="图片 4" descr="屏幕快照 2013-11-30 下午8.41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90800"/>
            <a:ext cx="7931348" cy="323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6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读取和写入二进制文件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mtClean="0"/>
              <a:t>使用</a:t>
            </a:r>
            <a:r>
              <a:rPr kumimoji="1" lang="en-US" altLang="zh-CN" smtClean="0"/>
              <a:t>istream</a:t>
            </a:r>
            <a:r>
              <a:rPr kumimoji="1" lang="zh-CN" altLang="en-US" smtClean="0"/>
              <a:t>的</a:t>
            </a:r>
            <a:r>
              <a:rPr kumimoji="1" lang="en-US" altLang="zh-CN" smtClean="0"/>
              <a:t>read</a:t>
            </a:r>
            <a:r>
              <a:rPr kumimoji="1" lang="zh-CN" altLang="en-US" smtClean="0"/>
              <a:t>函数</a:t>
            </a:r>
            <a:endParaRPr kumimoji="1" lang="en-US" altLang="zh-CN" smtClean="0"/>
          </a:p>
          <a:p>
            <a:pPr lvl="1"/>
            <a:r>
              <a:rPr kumimoji="1" lang="en-US" altLang="zh-CN" smtClean="0"/>
              <a:t>read(</a:t>
            </a:r>
            <a:r>
              <a:rPr kumimoji="1" lang="en-US" altLang="zh-CN" smtClean="0">
                <a:solidFill>
                  <a:srgbClr val="0000FF"/>
                </a:solidFill>
              </a:rPr>
              <a:t>char</a:t>
            </a:r>
            <a:r>
              <a:rPr kumimoji="1" lang="en-US" altLang="zh-CN" smtClean="0"/>
              <a:t> bytes[], </a:t>
            </a:r>
            <a:r>
              <a:rPr kumimoji="1" lang="en-US" altLang="zh-CN" smtClean="0">
                <a:solidFill>
                  <a:srgbClr val="0000FF"/>
                </a:solidFill>
              </a:rPr>
              <a:t>int</a:t>
            </a:r>
            <a:r>
              <a:rPr kumimoji="1" lang="en-US" altLang="zh-CN" smtClean="0"/>
              <a:t> byteCount);</a:t>
            </a:r>
          </a:p>
          <a:p>
            <a:endParaRPr kumimoji="1" lang="zh-CN" altLang="en-US" dirty="0"/>
          </a:p>
        </p:txBody>
      </p:sp>
      <p:pic>
        <p:nvPicPr>
          <p:cNvPr id="4" name="图片 3" descr="屏幕快照 2013-11-30 下午8.48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7848600" cy="267070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95400" y="5486400"/>
            <a:ext cx="746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o</a:t>
            </a:r>
            <a:r>
              <a:rPr lang="en-US" altLang="zh-CN" dirty="0" err="1" smtClean="0">
                <a:solidFill>
                  <a:srgbClr val="FF0000"/>
                </a:solidFill>
              </a:rPr>
              <a:t>fstream</a:t>
            </a:r>
            <a:r>
              <a:rPr lang="en-US" altLang="zh-CN" dirty="0" smtClean="0">
                <a:solidFill>
                  <a:srgbClr val="FF0000"/>
                </a:solidFill>
              </a:rPr>
              <a:t> out;</a:t>
            </a:r>
          </a:p>
          <a:p>
            <a:r>
              <a:rPr lang="zh-CN" altLang="en-US" dirty="0" smtClean="0">
                <a:solidFill>
                  <a:srgbClr val="FF0000"/>
                </a:solidFill>
              </a:rPr>
              <a:t>out.</a:t>
            </a:r>
            <a:r>
              <a:rPr lang="zh-CN" altLang="en-US" dirty="0">
                <a:solidFill>
                  <a:srgbClr val="FF0000"/>
                </a:solidFill>
              </a:rPr>
              <a:t>open("c:\\test\\out.txt");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/*如out.txt存在，打开文件并删除out.txt文件所有信息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如out.txt不存在，自动生成一个新的文件out.txt*/</a:t>
            </a:r>
          </a:p>
        </p:txBody>
      </p:sp>
    </p:spTree>
    <p:extLst>
      <p:ext uri="{BB962C8B-B14F-4D97-AF65-F5344CB8AC3E}">
        <p14:creationId xmlns:p14="http://schemas.microsoft.com/office/powerpoint/2010/main" val="28570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为什么需要打开和关闭文件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文件的读写互斥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两个并行的程序不能同时写同一个文件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两个并</a:t>
            </a:r>
            <a:r>
              <a:rPr kumimoji="1" lang="zh-CN" altLang="en-US" dirty="0" smtClean="0"/>
              <a:t>行的程序不能一个读、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一个写同一个文件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但是，</a:t>
            </a:r>
            <a:r>
              <a:rPr kumimoji="1" lang="zh-CN" altLang="en-US" dirty="0"/>
              <a:t>两个并</a:t>
            </a:r>
            <a:r>
              <a:rPr kumimoji="1" lang="zh-CN" altLang="en-US" dirty="0" smtClean="0"/>
              <a:t>行的程序可以同时读一个文件</a:t>
            </a:r>
            <a:endParaRPr kumimoji="1" lang="en-US" altLang="zh-CN" dirty="0" smtClean="0"/>
          </a:p>
          <a:p>
            <a:r>
              <a:rPr kumimoji="1" lang="zh-CN" altLang="en-US" dirty="0" smtClean="0"/>
              <a:t>引入</a:t>
            </a:r>
            <a:r>
              <a:rPr kumimoji="1" lang="zh-CN" altLang="en-US" i="1" dirty="0" smtClean="0"/>
              <a:t>打开文件</a:t>
            </a:r>
            <a:r>
              <a:rPr kumimoji="1" lang="zh-CN" altLang="en-US" dirty="0" smtClean="0"/>
              <a:t>的概念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打开文件可能失败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当两个程序读写互斥时，其中一个程序的打开文件会失败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5348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295400"/>
            <a:ext cx="7498080" cy="57150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什么是文件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文件是一个被存放的字符的序列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位于外部存储器：硬盘，文件服务器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marL="402336" lvl="1" indent="0">
              <a:buNone/>
            </a:pPr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pic>
        <p:nvPicPr>
          <p:cNvPr id="4" name="图片 3" descr="屏幕快照 2013-11-30 上午9.45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971800"/>
            <a:ext cx="5410200" cy="369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5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为什么需要打开和关闭文件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读写互斥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当一个程序以</a:t>
            </a:r>
            <a:r>
              <a:rPr kumimoji="1" lang="zh-CN" altLang="en-US" i="1" dirty="0" smtClean="0"/>
              <a:t>读的方式打开了一个文件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则其它程序不能</a:t>
            </a:r>
            <a:r>
              <a:rPr kumimoji="1" lang="zh-CN" altLang="en-US" i="1" dirty="0" smtClean="0"/>
              <a:t>以写的方式打开这个文件</a:t>
            </a:r>
            <a:endParaRPr kumimoji="1" lang="en-US" altLang="zh-CN" i="1" dirty="0" smtClean="0"/>
          </a:p>
          <a:p>
            <a:pPr lvl="1"/>
            <a:r>
              <a:rPr kumimoji="1" lang="zh-CN" altLang="en-US" dirty="0" smtClean="0"/>
              <a:t>当一个程序以</a:t>
            </a:r>
            <a:r>
              <a:rPr kumimoji="1" lang="zh-CN" altLang="en-US" i="1" dirty="0" smtClean="0"/>
              <a:t>写的方式打开了文件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则其它程序不能以</a:t>
            </a:r>
            <a:r>
              <a:rPr kumimoji="1" lang="zh-CN" altLang="en-US" i="1" dirty="0" smtClean="0"/>
              <a:t>读</a:t>
            </a:r>
            <a:r>
              <a:rPr kumimoji="1" lang="en-US" altLang="zh-CN" i="1" dirty="0" smtClean="0"/>
              <a:t>/</a:t>
            </a:r>
            <a:r>
              <a:rPr kumimoji="1" lang="zh-CN" altLang="en-US" i="1" dirty="0" smtClean="0"/>
              <a:t>写的方式打开这个文件</a:t>
            </a:r>
            <a:endParaRPr kumimoji="1" lang="en-US" altLang="zh-CN" i="1" dirty="0" smtClean="0"/>
          </a:p>
        </p:txBody>
      </p:sp>
    </p:spTree>
    <p:extLst>
      <p:ext uri="{BB962C8B-B14F-4D97-AF65-F5344CB8AC3E}">
        <p14:creationId xmlns:p14="http://schemas.microsoft.com/office/powerpoint/2010/main" val="376555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为什么需要打开和关闭文件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程序使用完程序后，需要</a:t>
            </a:r>
            <a:r>
              <a:rPr kumimoji="1" lang="zh-CN" altLang="en-US" i="1" dirty="0" smtClean="0"/>
              <a:t>关闭文件</a:t>
            </a:r>
            <a:endParaRPr kumimoji="1" lang="en-US" altLang="zh-CN" i="1" dirty="0" smtClean="0"/>
          </a:p>
          <a:p>
            <a:pPr lvl="1"/>
            <a:r>
              <a:rPr kumimoji="1" lang="zh-CN" altLang="en-US" dirty="0" smtClean="0"/>
              <a:t>以便其它程序能打开这个文件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以便“写缓冲区”的内容能写入文件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外部存储器速度慢，适合批量输入输出</a:t>
            </a:r>
            <a:endParaRPr kumimoji="1" lang="en-US" altLang="zh-CN" dirty="0"/>
          </a:p>
          <a:p>
            <a:pPr lvl="2"/>
            <a:r>
              <a:rPr kumimoji="1" lang="zh-CN" altLang="en-US" dirty="0" smtClean="0"/>
              <a:t>写到文件的内容通常先写到缓冲区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没有关闭文件可能造成文件内容缺失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3349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为什么需要打开和关闭文件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打开文件失败的其它原因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以读的方式打开一个文件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文件必须存在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以写的方式打开一个文件</a:t>
            </a:r>
          </a:p>
          <a:p>
            <a:pPr lvl="2"/>
            <a:r>
              <a:rPr kumimoji="1" lang="zh-CN" altLang="en-US" dirty="0" smtClean="0"/>
              <a:t>如果文件不存在则创建一个文件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如果文件已经存在则清空这个文件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如果文件的位置不存在，则不能创建这个文件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如果用户的权限不够，则不能创建这个文件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4439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应用例子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读取一个文件中的所有字符</a:t>
            </a:r>
            <a:endParaRPr kumimoji="1" lang="en-US" altLang="zh-CN" dirty="0" smtClean="0"/>
          </a:p>
        </p:txBody>
      </p:sp>
      <p:pic>
        <p:nvPicPr>
          <p:cNvPr id="4" name="图片 3" descr="屏幕快照 2013-11-30 下午9.12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09800"/>
            <a:ext cx="5050078" cy="401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8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应用例子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读取一个文件中的所有字符</a:t>
            </a:r>
            <a:endParaRPr kumimoji="1" lang="en-US" altLang="zh-CN" dirty="0" smtClean="0"/>
          </a:p>
        </p:txBody>
      </p:sp>
      <p:pic>
        <p:nvPicPr>
          <p:cNvPr id="5" name="图片 4" descr="屏幕快照 2013-11-30 下午9.15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09800"/>
            <a:ext cx="521848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0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应用例子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读取一个文件中的所有字符</a:t>
            </a:r>
            <a:endParaRPr kumimoji="1" lang="en-US" altLang="zh-CN" dirty="0" smtClean="0"/>
          </a:p>
        </p:txBody>
      </p:sp>
      <p:pic>
        <p:nvPicPr>
          <p:cNvPr id="4" name="图片 3" descr="屏幕快照 2013-11-30 下午9.25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09801"/>
            <a:ext cx="5715000" cy="401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6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</a:t>
            </a:r>
            <a:r>
              <a:rPr kumimoji="1" lang="zh-CN" altLang="en-US" dirty="0" smtClean="0"/>
              <a:t>用例子</a:t>
            </a:r>
            <a:r>
              <a:rPr kumimoji="1" lang="zh-CN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往一个文件添加内容和删除内容</a:t>
            </a:r>
            <a:endParaRPr kumimoji="1" lang="zh-CN" altLang="en-US" dirty="0"/>
          </a:p>
        </p:txBody>
      </p:sp>
      <p:pic>
        <p:nvPicPr>
          <p:cNvPr id="5" name="图片 4" descr="屏幕快照 2013-11-30 下午9.52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33600"/>
            <a:ext cx="5638800" cy="447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8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</a:t>
            </a:r>
            <a:r>
              <a:rPr kumimoji="1" lang="zh-CN" altLang="en-US" dirty="0" smtClean="0"/>
              <a:t>用例子</a:t>
            </a:r>
            <a:r>
              <a:rPr kumimoji="1" lang="zh-CN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Header and type</a:t>
            </a:r>
            <a:endParaRPr kumimoji="1" lang="zh-CN" altLang="en-US" dirty="0"/>
          </a:p>
        </p:txBody>
      </p:sp>
      <p:pic>
        <p:nvPicPr>
          <p:cNvPr id="4" name="图片 3" descr="屏幕快照 2013-11-30 下午10.08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86000"/>
            <a:ext cx="4356402" cy="344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</a:t>
            </a:r>
            <a:r>
              <a:rPr kumimoji="1" lang="zh-CN" altLang="en-US" dirty="0" smtClean="0"/>
              <a:t>用例子</a:t>
            </a:r>
            <a:r>
              <a:rPr kumimoji="1" lang="zh-CN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Console I/O</a:t>
            </a:r>
            <a:endParaRPr kumimoji="1" lang="zh-CN" altLang="en-US" dirty="0"/>
          </a:p>
        </p:txBody>
      </p:sp>
      <p:pic>
        <p:nvPicPr>
          <p:cNvPr id="4" name="图片 3" descr="屏幕快照 2013-11-30 下午10.09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33600"/>
            <a:ext cx="5766200" cy="37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</a:t>
            </a:r>
            <a:r>
              <a:rPr kumimoji="1" lang="zh-CN" altLang="en-US" dirty="0" smtClean="0"/>
              <a:t>用例子</a:t>
            </a:r>
            <a:r>
              <a:rPr kumimoji="1" lang="zh-CN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Input from file</a:t>
            </a:r>
            <a:endParaRPr kumimoji="1" lang="zh-CN" altLang="en-US" dirty="0"/>
          </a:p>
        </p:txBody>
      </p:sp>
      <p:pic>
        <p:nvPicPr>
          <p:cNvPr id="4" name="图片 3" descr="屏幕快照 2013-11-30 下午10.09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89" y="2311875"/>
            <a:ext cx="7366511" cy="37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2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105400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每个文件都有一个位置</a:t>
            </a:r>
            <a:endParaRPr kumimoji="1" lang="en-US" altLang="zh-CN" dirty="0" smtClean="0"/>
          </a:p>
          <a:p>
            <a:pPr lvl="2"/>
            <a:endParaRPr kumimoji="1" lang="en-US" altLang="zh-CN" dirty="0" smtClean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 smtClean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 smtClean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 smtClean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 smtClean="0"/>
          </a:p>
          <a:p>
            <a:pPr marL="658368" lvl="2" indent="0">
              <a:buNone/>
            </a:pPr>
            <a:endParaRPr kumimoji="1" lang="en-US" altLang="zh-CN" dirty="0" smtClean="0"/>
          </a:p>
          <a:p>
            <a:pPr marL="658368" lvl="2" indent="0">
              <a:buNone/>
            </a:pPr>
            <a:r>
              <a:rPr kumimoji="1" lang="en-US" altLang="zh-CN" dirty="0" smtClean="0"/>
              <a:t>	</a:t>
            </a:r>
            <a:br>
              <a:rPr kumimoji="1" lang="en-US" altLang="zh-CN" dirty="0" smtClean="0"/>
            </a:br>
            <a:endParaRPr kumimoji="1" lang="en-US" altLang="zh-CN" dirty="0" smtClean="0"/>
          </a:p>
        </p:txBody>
      </p:sp>
      <p:pic>
        <p:nvPicPr>
          <p:cNvPr id="4" name="图片 3" descr="屏幕快照 2013-11-30 上午9.48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57400"/>
            <a:ext cx="4495800" cy="3311823"/>
          </a:xfrm>
          <a:prstGeom prst="rect">
            <a:avLst/>
          </a:prstGeom>
        </p:spPr>
      </p:pic>
      <p:pic>
        <p:nvPicPr>
          <p:cNvPr id="5" name="图片 4" descr="屏幕快照 2013-11-30 上午9.50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191000"/>
            <a:ext cx="2133600" cy="2514600"/>
          </a:xfrm>
          <a:prstGeom prst="rect">
            <a:avLst/>
          </a:prstGeom>
        </p:spPr>
      </p:pic>
      <p:pic>
        <p:nvPicPr>
          <p:cNvPr id="6" name="图片 5" descr="屏幕快照 2013-11-30 上午9.51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514600"/>
            <a:ext cx="3886200" cy="41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5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</a:t>
            </a:r>
            <a:r>
              <a:rPr kumimoji="1" lang="zh-CN" altLang="en-US" dirty="0" smtClean="0"/>
              <a:t>用例子</a:t>
            </a:r>
            <a:r>
              <a:rPr kumimoji="1" lang="zh-CN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Output to file</a:t>
            </a:r>
            <a:endParaRPr kumimoji="1" lang="zh-CN" altLang="en-US" dirty="0"/>
          </a:p>
        </p:txBody>
      </p:sp>
      <p:pic>
        <p:nvPicPr>
          <p:cNvPr id="4" name="图片 3" descr="屏幕快照 2013-11-30 下午10.10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362200"/>
            <a:ext cx="7684033" cy="309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2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</a:t>
            </a:r>
            <a:r>
              <a:rPr kumimoji="1" lang="zh-CN" altLang="en-US" dirty="0" smtClean="0"/>
              <a:t>用例子</a:t>
            </a:r>
            <a:r>
              <a:rPr kumimoji="1" lang="zh-CN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295400"/>
            <a:ext cx="7498080" cy="4953000"/>
          </a:xfrm>
        </p:spPr>
        <p:txBody>
          <a:bodyPr/>
          <a:lstStyle/>
          <a:p>
            <a:r>
              <a:rPr kumimoji="1" lang="en-US" altLang="zh-CN" dirty="0" smtClean="0"/>
              <a:t>Array operations</a:t>
            </a:r>
            <a:endParaRPr kumimoji="1" lang="zh-CN" altLang="en-US" dirty="0"/>
          </a:p>
        </p:txBody>
      </p:sp>
      <p:pic>
        <p:nvPicPr>
          <p:cNvPr id="4" name="图片 3" descr="屏幕快照 2013-11-30 下午10.11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74" y="1828800"/>
            <a:ext cx="802432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2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</a:t>
            </a:r>
            <a:r>
              <a:rPr kumimoji="1" lang="zh-CN" altLang="en-US" dirty="0" smtClean="0"/>
              <a:t>用例子</a:t>
            </a:r>
            <a:r>
              <a:rPr kumimoji="1" lang="zh-CN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Helper functions</a:t>
            </a:r>
            <a:endParaRPr kumimoji="1" lang="zh-CN" altLang="en-US" dirty="0"/>
          </a:p>
        </p:txBody>
      </p:sp>
      <p:pic>
        <p:nvPicPr>
          <p:cNvPr id="4" name="图片 3" descr="屏幕快照 2013-11-30 下午10.12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19480"/>
            <a:ext cx="8077200" cy="282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</a:t>
            </a:r>
            <a:r>
              <a:rPr kumimoji="1" lang="zh-CN" altLang="en-US" dirty="0" smtClean="0"/>
              <a:t>用例子</a:t>
            </a:r>
            <a:r>
              <a:rPr kumimoji="1" lang="zh-CN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Done</a:t>
            </a:r>
            <a:endParaRPr kumimoji="1" lang="zh-CN" altLang="en-US" dirty="0"/>
          </a:p>
        </p:txBody>
      </p:sp>
      <p:pic>
        <p:nvPicPr>
          <p:cNvPr id="4" name="图片 3" descr="屏幕快照 2013-11-30 下午10.13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57400"/>
            <a:ext cx="8077200" cy="462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</a:t>
            </a:r>
            <a:r>
              <a:rPr kumimoji="1" lang="zh-CN" altLang="en-US" dirty="0" smtClean="0"/>
              <a:t>用例子</a:t>
            </a:r>
            <a:r>
              <a:rPr kumimoji="1" lang="zh-CN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Result</a:t>
            </a:r>
            <a:endParaRPr kumimoji="1" lang="zh-CN" altLang="en-US" dirty="0"/>
          </a:p>
        </p:txBody>
      </p:sp>
      <p:pic>
        <p:nvPicPr>
          <p:cNvPr id="5" name="图片 4" descr="屏幕快照 2013-11-30 下午10.14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145974"/>
            <a:ext cx="5486400" cy="435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2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其它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作业提交网站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2"/>
              </a:rPr>
              <a:t>http://cse.sysu.edu.cn</a:t>
            </a:r>
            <a:r>
              <a:rPr lang="en-US" altLang="zh-CN" smtClean="0">
                <a:hlinkClick r:id="rId2"/>
              </a:rPr>
              <a:t>/cpp3</a:t>
            </a:r>
            <a:r>
              <a:rPr lang="en-US" altLang="zh-CN" smtClean="0"/>
              <a:t>  </a:t>
            </a:r>
            <a:endParaRPr lang="en-US" altLang="zh-CN" dirty="0" smtClean="0"/>
          </a:p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3"/>
              </a:rPr>
              <a:t>http://cse.sysu.edu.cn/file</a:t>
            </a:r>
            <a:endParaRPr lang="en-US" altLang="zh-CN" dirty="0" smtClean="0"/>
          </a:p>
          <a:p>
            <a:r>
              <a:rPr lang="zh-CN" altLang="en-US" dirty="0" smtClean="0"/>
              <a:t>参考书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C++</a:t>
            </a:r>
            <a:r>
              <a:rPr lang="zh-CN" altLang="en-US" dirty="0" smtClean="0"/>
              <a:t>程序设计</a:t>
            </a:r>
            <a:r>
              <a:rPr lang="en-US" altLang="zh-CN" dirty="0" smtClean="0"/>
              <a:t>, </a:t>
            </a:r>
            <a:r>
              <a:rPr lang="zh-CN" altLang="en-US" dirty="0" smtClean="0"/>
              <a:t>谭浩强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C++</a:t>
            </a:r>
            <a:r>
              <a:rPr lang="zh-CN" altLang="en-US" dirty="0" smtClean="0"/>
              <a:t>程序设计教程</a:t>
            </a:r>
            <a:r>
              <a:rPr lang="en-US" altLang="zh-CN" dirty="0" smtClean="0"/>
              <a:t>, </a:t>
            </a:r>
            <a:r>
              <a:rPr lang="zh-CN" altLang="en-US" dirty="0" smtClean="0"/>
              <a:t>钱能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Thinking in C++, Bruce Eckel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2716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文件的位置究竟是什么？</a:t>
            </a:r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pic>
        <p:nvPicPr>
          <p:cNvPr id="5" name="图片 4" descr="屏幕快照 2013-11-30 上午10.05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33600"/>
            <a:ext cx="6781800" cy="4586253"/>
          </a:xfrm>
          <a:prstGeom prst="rect">
            <a:avLst/>
          </a:prstGeom>
        </p:spPr>
      </p:pic>
      <p:pic>
        <p:nvPicPr>
          <p:cNvPr id="8" name="图片 7" descr="屏幕快照 2013-11-30 上午10.11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2362200"/>
            <a:ext cx="6629401" cy="4062229"/>
          </a:xfrm>
          <a:prstGeom prst="rect">
            <a:avLst/>
          </a:prstGeom>
        </p:spPr>
      </p:pic>
      <p:pic>
        <p:nvPicPr>
          <p:cNvPr id="9" name="图片 8" descr="屏幕快照 2013-11-30 上午10.13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362199"/>
            <a:ext cx="6629400" cy="4072065"/>
          </a:xfrm>
          <a:prstGeom prst="rect">
            <a:avLst/>
          </a:prstGeom>
        </p:spPr>
      </p:pic>
      <p:pic>
        <p:nvPicPr>
          <p:cNvPr id="10" name="图片 9" descr="屏幕快照 2013-11-30 上午10.16.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362199"/>
            <a:ext cx="6629400" cy="4085675"/>
          </a:xfrm>
          <a:prstGeom prst="rect">
            <a:avLst/>
          </a:prstGeom>
        </p:spPr>
      </p:pic>
      <p:pic>
        <p:nvPicPr>
          <p:cNvPr id="11" name="图片 10" descr="屏幕快照 2013-11-30 上午10.18.2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362200"/>
            <a:ext cx="6629400" cy="4075854"/>
          </a:xfrm>
          <a:prstGeom prst="rect">
            <a:avLst/>
          </a:prstGeom>
        </p:spPr>
      </p:pic>
      <p:pic>
        <p:nvPicPr>
          <p:cNvPr id="12" name="图片 11" descr="屏幕快照 2013-11-30 上午10.19.3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362200"/>
            <a:ext cx="6629400" cy="40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2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文</a:t>
            </a:r>
            <a:r>
              <a:rPr kumimoji="1" lang="zh-CN" altLang="en-US" dirty="0" smtClean="0"/>
              <a:t>件的</a:t>
            </a:r>
            <a:r>
              <a:rPr kumimoji="1" lang="en-US" altLang="zh-CN" dirty="0" smtClean="0"/>
              <a:t>location</a:t>
            </a:r>
            <a:r>
              <a:rPr kumimoji="1" lang="en-US" altLang="zh-CN" dirty="0"/>
              <a:t>(</a:t>
            </a:r>
            <a:r>
              <a:rPr kumimoji="1" lang="zh-CN" altLang="en-US" dirty="0" smtClean="0"/>
              <a:t>位置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究竟是什么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计算机的文件存放在</a:t>
            </a:r>
            <a:r>
              <a:rPr kumimoji="1" lang="en-US" altLang="zh-CN" dirty="0" smtClean="0"/>
              <a:t>folder(</a:t>
            </a:r>
            <a:r>
              <a:rPr kumimoji="1" lang="zh-CN" altLang="en-US" dirty="0" smtClean="0"/>
              <a:t>文件夹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中</a:t>
            </a:r>
            <a:endParaRPr kumimoji="1" lang="en-US" altLang="zh-CN" dirty="0" smtClean="0"/>
          </a:p>
          <a:p>
            <a:pPr lvl="2"/>
            <a:r>
              <a:rPr kumimoji="1" lang="en-US" altLang="zh-CN" dirty="0"/>
              <a:t>f</a:t>
            </a:r>
            <a:r>
              <a:rPr kumimoji="1" lang="en-US" altLang="zh-CN" dirty="0" smtClean="0"/>
              <a:t>older</a:t>
            </a:r>
            <a:r>
              <a:rPr kumimoji="1" lang="en-US" altLang="zh-CN" dirty="0"/>
              <a:t>(</a:t>
            </a:r>
            <a:r>
              <a:rPr kumimoji="1" lang="zh-CN" altLang="en-US" dirty="0"/>
              <a:t>文件夹</a:t>
            </a:r>
            <a:r>
              <a:rPr kumimoji="1" lang="en-US" altLang="zh-CN" dirty="0" smtClean="0"/>
              <a:t>) </a:t>
            </a:r>
            <a:r>
              <a:rPr kumimoji="1" lang="zh-CN" altLang="en-US" dirty="0" smtClean="0"/>
              <a:t>又名</a:t>
            </a:r>
            <a:r>
              <a:rPr kumimoji="1" lang="en-US" altLang="zh-CN" dirty="0" smtClean="0"/>
              <a:t> directory(</a:t>
            </a:r>
            <a:r>
              <a:rPr kumimoji="1" lang="zh-CN" altLang="en-US" dirty="0" smtClean="0"/>
              <a:t>目录</a:t>
            </a:r>
            <a:r>
              <a:rPr kumimoji="1" lang="en-US" altLang="zh-CN" dirty="0" smtClean="0"/>
              <a:t>)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文件夹中也可以有其它文件夹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位置就是一个文件夹的层次结构</a:t>
            </a:r>
            <a:endParaRPr kumimoji="1" lang="en-US" altLang="zh-CN" dirty="0" smtClean="0"/>
          </a:p>
          <a:p>
            <a:pPr lvl="2"/>
            <a:r>
              <a:rPr kumimoji="1" lang="en-US" altLang="zh-CN" dirty="0" err="1" smtClean="0"/>
              <a:t>test.cpp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的位置是</a:t>
            </a:r>
            <a:r>
              <a:rPr kumimoji="1" lang="en-US" altLang="zh-CN" dirty="0" smtClean="0"/>
              <a:t> /home/</a:t>
            </a:r>
            <a:r>
              <a:rPr kumimoji="1" lang="en-US" altLang="zh-CN" dirty="0" err="1" smtClean="0"/>
              <a:t>cong</a:t>
            </a:r>
            <a:r>
              <a:rPr kumimoji="1" lang="en-US" altLang="zh-CN" dirty="0" smtClean="0"/>
              <a:t>/Desktop/Work</a:t>
            </a:r>
          </a:p>
          <a:p>
            <a:pPr lvl="2"/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叫做</a:t>
            </a:r>
            <a:r>
              <a:rPr kumimoji="1" lang="en-US" altLang="zh-CN" dirty="0" smtClean="0"/>
              <a:t>root</a:t>
            </a:r>
            <a:r>
              <a:rPr kumimoji="1" lang="zh-CN" altLang="en-US" dirty="0" smtClean="0"/>
              <a:t>根文件夹</a:t>
            </a:r>
            <a:r>
              <a:rPr kumimoji="1" lang="en-US" altLang="zh-CN" dirty="0" smtClean="0"/>
              <a:t> </a:t>
            </a:r>
          </a:p>
          <a:p>
            <a:pPr lvl="2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977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1054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文件的</a:t>
            </a:r>
            <a:r>
              <a:rPr kumimoji="1" lang="en-US" altLang="zh-CN" dirty="0" smtClean="0"/>
              <a:t>path(</a:t>
            </a:r>
            <a:r>
              <a:rPr kumimoji="1" lang="zh-CN" altLang="en-US" dirty="0" smtClean="0"/>
              <a:t>路径</a:t>
            </a:r>
            <a:r>
              <a:rPr kumimoji="1" lang="en-US" altLang="zh-CN" dirty="0" smtClean="0"/>
              <a:t>)</a:t>
            </a:r>
          </a:p>
          <a:p>
            <a:pPr lvl="1"/>
            <a:r>
              <a:rPr kumimoji="1" lang="zh-CN" altLang="en-US" dirty="0" smtClean="0"/>
              <a:t>位置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文件名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test.cpp</a:t>
            </a:r>
            <a:r>
              <a:rPr kumimoji="1" lang="zh-CN" altLang="en-US" dirty="0" smtClean="0"/>
              <a:t>的路径是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>/</a:t>
            </a:r>
            <a:r>
              <a:rPr kumimoji="1" lang="en-US" altLang="zh-CN" dirty="0"/>
              <a:t>home/</a:t>
            </a:r>
            <a:r>
              <a:rPr kumimoji="1" lang="en-US" altLang="zh-CN" dirty="0" err="1"/>
              <a:t>cong</a:t>
            </a:r>
            <a:r>
              <a:rPr kumimoji="1" lang="en-US" altLang="zh-CN" dirty="0"/>
              <a:t>/Desktop/</a:t>
            </a:r>
            <a:r>
              <a:rPr kumimoji="1" lang="en-US" altLang="zh-CN" dirty="0" smtClean="0"/>
              <a:t>Work/</a:t>
            </a:r>
            <a:r>
              <a:rPr kumimoji="1" lang="en-US" altLang="zh-CN" dirty="0" err="1" smtClean="0"/>
              <a:t>test.cpp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path</a:t>
            </a:r>
            <a:r>
              <a:rPr kumimoji="1" lang="zh-CN" altLang="en-US" dirty="0" smtClean="0"/>
              <a:t>用于识别硬盘中的文件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同一个位置中不能具有相同名字的文件</a:t>
            </a:r>
            <a:endParaRPr kumimoji="1" lang="en-US" altLang="zh-CN" dirty="0" smtClean="0"/>
          </a:p>
          <a:p>
            <a:pPr lvl="2"/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中可以具有多个文件系统</a:t>
            </a:r>
            <a:endParaRPr kumimoji="1" lang="en-US" altLang="zh-CN" dirty="0" smtClean="0"/>
          </a:p>
          <a:p>
            <a:pPr lvl="3"/>
            <a:r>
              <a:rPr kumimoji="1" lang="en-US" altLang="zh-CN" dirty="0" smtClean="0"/>
              <a:t>C:</a:t>
            </a:r>
            <a:r>
              <a:rPr kumimoji="1" lang="en-US" altLang="zh-CN" dirty="0"/>
              <a:t>/home/</a:t>
            </a:r>
            <a:r>
              <a:rPr kumimoji="1" lang="en-US" altLang="zh-CN" dirty="0" err="1"/>
              <a:t>cong</a:t>
            </a:r>
            <a:r>
              <a:rPr kumimoji="1" lang="en-US" altLang="zh-CN" dirty="0"/>
              <a:t>/Desktop/Work/</a:t>
            </a:r>
            <a:r>
              <a:rPr kumimoji="1" lang="en-US" altLang="zh-CN" dirty="0" err="1" smtClean="0"/>
              <a:t>test.cpp</a:t>
            </a:r>
            <a:endParaRPr kumimoji="1" lang="en-US" altLang="zh-CN" dirty="0" smtClean="0"/>
          </a:p>
          <a:p>
            <a:pPr lvl="2"/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中可习惯使用</a:t>
            </a:r>
            <a:r>
              <a:rPr kumimoji="1" lang="en-US" altLang="zh-CN" dirty="0" smtClean="0"/>
              <a:t> \ </a:t>
            </a:r>
            <a:r>
              <a:rPr kumimoji="1" lang="zh-CN" altLang="en-US" dirty="0" smtClean="0"/>
              <a:t>来代替</a:t>
            </a:r>
            <a:r>
              <a:rPr kumimoji="1" lang="en-US" altLang="zh-CN" dirty="0" smtClean="0"/>
              <a:t> /</a:t>
            </a:r>
          </a:p>
          <a:p>
            <a:pPr lvl="3"/>
            <a:r>
              <a:rPr kumimoji="1" lang="en-US" altLang="zh-CN" dirty="0"/>
              <a:t>C</a:t>
            </a:r>
            <a:r>
              <a:rPr kumimoji="1" lang="en-US" altLang="zh-CN" dirty="0" smtClean="0"/>
              <a:t>:\home\</a:t>
            </a:r>
            <a:r>
              <a:rPr kumimoji="1" lang="en-US" altLang="zh-CN" dirty="0" err="1" smtClean="0"/>
              <a:t>cong</a:t>
            </a:r>
            <a:r>
              <a:rPr kumimoji="1" lang="en-US" altLang="zh-CN" dirty="0" smtClean="0"/>
              <a:t>\Desktop\Work\</a:t>
            </a:r>
            <a:r>
              <a:rPr kumimoji="1" lang="en-US" altLang="zh-CN" dirty="0" err="1" smtClean="0"/>
              <a:t>test.cpp</a:t>
            </a:r>
            <a:endParaRPr kumimoji="1" lang="en-US" altLang="zh-CN" dirty="0" smtClean="0"/>
          </a:p>
          <a:p>
            <a:pPr lvl="3"/>
            <a:r>
              <a:rPr kumimoji="1" lang="en-US" altLang="zh-CN" dirty="0" smtClean="0">
                <a:solidFill>
                  <a:srgbClr val="CD00CD"/>
                </a:solidFill>
              </a:rPr>
              <a:t>"</a:t>
            </a:r>
            <a:r>
              <a:rPr kumimoji="1" lang="en-US" altLang="zh-CN" dirty="0">
                <a:solidFill>
                  <a:srgbClr val="CD00CD"/>
                </a:solidFill>
              </a:rPr>
              <a:t>C:</a:t>
            </a:r>
            <a:r>
              <a:rPr kumimoji="1" lang="en-US" altLang="zh-CN" dirty="0" smtClean="0">
                <a:solidFill>
                  <a:srgbClr val="CD00CD"/>
                </a:solidFill>
              </a:rPr>
              <a:t>\\home\\</a:t>
            </a:r>
            <a:r>
              <a:rPr kumimoji="1" lang="en-US" altLang="zh-CN" dirty="0" err="1" smtClean="0">
                <a:solidFill>
                  <a:srgbClr val="CD00CD"/>
                </a:solidFill>
              </a:rPr>
              <a:t>cong</a:t>
            </a:r>
            <a:r>
              <a:rPr kumimoji="1" lang="en-US" altLang="zh-CN" dirty="0" smtClean="0">
                <a:solidFill>
                  <a:srgbClr val="CD00CD"/>
                </a:solidFill>
              </a:rPr>
              <a:t>\\Desktop\\Work\\</a:t>
            </a:r>
            <a:r>
              <a:rPr kumimoji="1" lang="en-US" altLang="zh-CN" dirty="0" err="1" smtClean="0">
                <a:solidFill>
                  <a:srgbClr val="CD00CD"/>
                </a:solidFill>
              </a:rPr>
              <a:t>test.cpp</a:t>
            </a:r>
            <a:r>
              <a:rPr kumimoji="1" lang="en-US" altLang="zh-CN" dirty="0" smtClean="0">
                <a:solidFill>
                  <a:srgbClr val="CD00CD"/>
                </a:solidFill>
              </a:rPr>
              <a:t>"</a:t>
            </a:r>
            <a:endParaRPr kumimoji="1" lang="en-US" altLang="zh-CN" dirty="0">
              <a:solidFill>
                <a:srgbClr val="CD00CD"/>
              </a:solidFill>
            </a:endParaRPr>
          </a:p>
          <a:p>
            <a:pPr lvl="3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453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文件名的后缀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test.cpp</a:t>
            </a:r>
            <a:r>
              <a:rPr kumimoji="1" lang="zh-CN" altLang="en-US" dirty="0" smtClean="0"/>
              <a:t>的后缀是</a:t>
            </a:r>
            <a:r>
              <a:rPr kumimoji="1" lang="en-US" altLang="zh-CN" dirty="0" smtClean="0"/>
              <a:t>.</a:t>
            </a:r>
            <a:r>
              <a:rPr kumimoji="1" lang="en-US" altLang="zh-CN" dirty="0" err="1" smtClean="0"/>
              <a:t>cpp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后缀能的作用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用户识别文件的类型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操作系统识别数据文件被什么程序读取</a:t>
            </a:r>
            <a:endParaRPr kumimoji="1" lang="en-US" altLang="zh-CN" dirty="0" smtClean="0"/>
          </a:p>
          <a:p>
            <a:pPr lvl="3"/>
            <a:r>
              <a:rPr kumimoji="1" lang="zh-CN" altLang="en-US" dirty="0" smtClean="0"/>
              <a:t>操作系统提供文件后缀与读取该文件的程序的绑定</a:t>
            </a:r>
            <a:endParaRPr kumimoji="1" lang="en-US" altLang="zh-CN" dirty="0" smtClean="0"/>
          </a:p>
          <a:p>
            <a:pPr lvl="3"/>
            <a:r>
              <a:rPr kumimoji="1" lang="zh-CN" altLang="en-US" dirty="0" smtClean="0"/>
              <a:t>如</a:t>
            </a:r>
            <a:r>
              <a:rPr kumimoji="1" lang="en-US" altLang="zh-CN" dirty="0" smtClean="0"/>
              <a:t>.</a:t>
            </a:r>
            <a:r>
              <a:rPr kumimoji="1" lang="en-US" altLang="zh-CN" dirty="0" err="1" smtClean="0"/>
              <a:t>cpp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.txt</a:t>
            </a:r>
            <a:r>
              <a:rPr kumimoji="1" lang="zh-CN" altLang="en-US" dirty="0" smtClean="0"/>
              <a:t>文件在</a:t>
            </a:r>
            <a:r>
              <a:rPr kumimoji="1" lang="en-US" altLang="zh-CN" dirty="0" err="1" smtClean="0"/>
              <a:t>linux</a:t>
            </a:r>
            <a:r>
              <a:rPr kumimoji="1" lang="zh-CN" altLang="en-US" dirty="0" smtClean="0"/>
              <a:t>中一般使用</a:t>
            </a:r>
            <a:r>
              <a:rPr kumimoji="1" lang="en-US" altLang="zh-CN" dirty="0" err="1" smtClean="0"/>
              <a:t>gedit</a:t>
            </a:r>
            <a:r>
              <a:rPr kumimoji="1" lang="zh-CN" altLang="en-US" dirty="0" smtClean="0"/>
              <a:t>读取</a:t>
            </a:r>
            <a:endParaRPr kumimoji="1" lang="zh-CN" altLang="en-US" dirty="0"/>
          </a:p>
        </p:txBody>
      </p:sp>
      <p:pic>
        <p:nvPicPr>
          <p:cNvPr id="4" name="图片 3" descr="屏幕快照 2013-11-30 下午5.4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838200"/>
            <a:ext cx="3700414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4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1816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程序的当前位置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一个程序运行的时候可以给它设置一个当前位置</a:t>
            </a:r>
            <a:endParaRPr kumimoji="1" lang="en-US" altLang="zh-CN" dirty="0" smtClean="0"/>
          </a:p>
          <a:p>
            <a:pPr lvl="2"/>
            <a:r>
              <a:rPr kumimoji="1" lang="zh-CN" altLang="en-US" dirty="0"/>
              <a:t>如果不设定，当前位置默认为程序可执行文件所在的位置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当前位置可以简化要访问的文件的名字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如果程序的</a:t>
            </a:r>
            <a:r>
              <a:rPr kumimoji="1" lang="zh-CN" altLang="en-US" dirty="0"/>
              <a:t>当前</a:t>
            </a:r>
            <a:r>
              <a:rPr kumimoji="1" lang="zh-CN" altLang="en-US" dirty="0" smtClean="0"/>
              <a:t>位置是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>
                <a:solidFill>
                  <a:srgbClr val="0000FF"/>
                </a:solidFill>
              </a:rPr>
              <a:t>/</a:t>
            </a:r>
            <a:r>
              <a:rPr kumimoji="1" lang="en-US" altLang="zh-CN" dirty="0">
                <a:solidFill>
                  <a:srgbClr val="0000FF"/>
                </a:solidFill>
              </a:rPr>
              <a:t>home/</a:t>
            </a:r>
            <a:r>
              <a:rPr kumimoji="1" lang="en-US" altLang="zh-CN" dirty="0" err="1">
                <a:solidFill>
                  <a:srgbClr val="0000FF"/>
                </a:solidFill>
              </a:rPr>
              <a:t>cong</a:t>
            </a:r>
            <a:r>
              <a:rPr kumimoji="1" lang="en-US" altLang="zh-CN" dirty="0">
                <a:solidFill>
                  <a:srgbClr val="0000FF"/>
                </a:solidFill>
              </a:rPr>
              <a:t>/</a:t>
            </a:r>
            <a:r>
              <a:rPr kumimoji="1" lang="en-US" altLang="zh-CN" dirty="0" smtClean="0">
                <a:solidFill>
                  <a:srgbClr val="0000FF"/>
                </a:solidFill>
              </a:rPr>
              <a:t>Desktop</a:t>
            </a:r>
            <a:r>
              <a:rPr kumimoji="1" lang="en-US" altLang="zh-CN" dirty="0"/>
              <a:t>,</a:t>
            </a:r>
            <a:r>
              <a:rPr kumimoji="1" lang="zh-CN" altLang="en-US" dirty="0" smtClean="0"/>
              <a:t>使用</a:t>
            </a:r>
            <a:r>
              <a:rPr kumimoji="1" lang="en-US" altLang="zh-CN" dirty="0" smtClean="0">
                <a:solidFill>
                  <a:srgbClr val="008000"/>
                </a:solidFill>
              </a:rPr>
              <a:t>Work/</a:t>
            </a:r>
            <a:r>
              <a:rPr kumimoji="1" lang="en-US" altLang="zh-CN" dirty="0" err="1" smtClean="0">
                <a:solidFill>
                  <a:srgbClr val="008000"/>
                </a:solidFill>
              </a:rPr>
              <a:t>test.cpp</a:t>
            </a:r>
            <a:r>
              <a:rPr kumimoji="1" lang="zh-CN" altLang="en-US" dirty="0" smtClean="0"/>
              <a:t>即可访问</a:t>
            </a:r>
            <a:r>
              <a:rPr kumimoji="1" lang="en-US" altLang="zh-CN" dirty="0" smtClean="0"/>
              <a:t> </a:t>
            </a:r>
            <a:br>
              <a:rPr kumimoji="1" lang="en-US" altLang="zh-CN" dirty="0" smtClean="0"/>
            </a:br>
            <a:r>
              <a:rPr kumimoji="1" lang="en-US" altLang="zh-CN" dirty="0" smtClean="0">
                <a:solidFill>
                  <a:srgbClr val="0000FF"/>
                </a:solidFill>
              </a:rPr>
              <a:t>/</a:t>
            </a:r>
            <a:r>
              <a:rPr kumimoji="1" lang="en-US" altLang="zh-CN" dirty="0">
                <a:solidFill>
                  <a:srgbClr val="0000FF"/>
                </a:solidFill>
              </a:rPr>
              <a:t>home/</a:t>
            </a:r>
            <a:r>
              <a:rPr kumimoji="1" lang="en-US" altLang="zh-CN" dirty="0" err="1">
                <a:solidFill>
                  <a:srgbClr val="0000FF"/>
                </a:solidFill>
              </a:rPr>
              <a:t>cong</a:t>
            </a:r>
            <a:r>
              <a:rPr kumimoji="1" lang="en-US" altLang="zh-CN" dirty="0">
                <a:solidFill>
                  <a:srgbClr val="0000FF"/>
                </a:solidFill>
              </a:rPr>
              <a:t>/Desktop</a:t>
            </a:r>
            <a:r>
              <a:rPr kumimoji="1" lang="en-US" altLang="zh-CN" dirty="0" smtClean="0"/>
              <a:t>/</a:t>
            </a:r>
            <a:r>
              <a:rPr kumimoji="1" lang="en-US" altLang="zh-CN" dirty="0">
                <a:solidFill>
                  <a:srgbClr val="008000"/>
                </a:solidFill>
              </a:rPr>
              <a:t>Work/</a:t>
            </a:r>
            <a:r>
              <a:rPr kumimoji="1" lang="en-US" altLang="zh-CN" dirty="0" err="1" smtClean="0">
                <a:solidFill>
                  <a:srgbClr val="008000"/>
                </a:solidFill>
              </a:rPr>
              <a:t>test.cpp</a:t>
            </a:r>
            <a:endParaRPr kumimoji="1" lang="en-US" altLang="zh-CN" dirty="0" smtClean="0">
              <a:solidFill>
                <a:srgbClr val="008000"/>
              </a:solidFill>
            </a:endParaRPr>
          </a:p>
          <a:p>
            <a:pPr lvl="2"/>
            <a:r>
              <a:rPr kumimoji="1" lang="zh-CN" altLang="en-US" dirty="0" smtClean="0"/>
              <a:t>相对路径不以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开头</a:t>
            </a:r>
            <a:endParaRPr kumimoji="1" lang="en-US" altLang="zh-CN" dirty="0"/>
          </a:p>
          <a:p>
            <a:pPr lvl="3"/>
            <a:endParaRPr kumimoji="1" lang="en-US" altLang="zh-CN" dirty="0" smtClean="0"/>
          </a:p>
        </p:txBody>
      </p:sp>
      <p:sp>
        <p:nvSpPr>
          <p:cNvPr id="4" name="圆角矩形标注 3"/>
          <p:cNvSpPr/>
          <p:nvPr/>
        </p:nvSpPr>
        <p:spPr>
          <a:xfrm>
            <a:off x="6629400" y="5562600"/>
            <a:ext cx="1752600" cy="685800"/>
          </a:xfrm>
          <a:prstGeom prst="wedgeRoundRectCallout">
            <a:avLst>
              <a:gd name="adj1" fmla="val -99656"/>
              <a:gd name="adj2" fmla="val -133232"/>
              <a:gd name="adj3" fmla="val 16667"/>
            </a:avLst>
          </a:prstGeom>
          <a:gradFill flip="none" rotWithShape="1">
            <a:gsLst>
              <a:gs pos="0">
                <a:schemeClr val="accent3">
                  <a:tint val="35000"/>
                  <a:satMod val="253000"/>
                  <a:alpha val="33000"/>
                </a:schemeClr>
              </a:gs>
              <a:gs pos="50000">
                <a:schemeClr val="accent3">
                  <a:tint val="42000"/>
                  <a:satMod val="255000"/>
                  <a:alpha val="33000"/>
                </a:schemeClr>
              </a:gs>
              <a:gs pos="97000">
                <a:schemeClr val="accent3">
                  <a:tint val="53000"/>
                  <a:satMod val="260000"/>
                  <a:alpha val="33000"/>
                </a:schemeClr>
              </a:gs>
              <a:gs pos="100000">
                <a:schemeClr val="accent3">
                  <a:tint val="56000"/>
                  <a:satMod val="275000"/>
                  <a:alpha val="33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kumimoji="1" lang="zh-CN" altLang="en-US" sz="2800" i="1" dirty="0"/>
              <a:t>相对路径</a:t>
            </a:r>
            <a:endParaRPr lang="zh-CN" altLang="en-US" sz="2800" dirty="0"/>
          </a:p>
        </p:txBody>
      </p:sp>
      <p:sp>
        <p:nvSpPr>
          <p:cNvPr id="5" name="圆角矩形标注 4"/>
          <p:cNvSpPr/>
          <p:nvPr/>
        </p:nvSpPr>
        <p:spPr>
          <a:xfrm>
            <a:off x="4114800" y="6096000"/>
            <a:ext cx="1752600" cy="685800"/>
          </a:xfrm>
          <a:prstGeom prst="wedgeRoundRectCallout">
            <a:avLst>
              <a:gd name="adj1" fmla="val -108402"/>
              <a:gd name="adj2" fmla="val -153987"/>
              <a:gd name="adj3" fmla="val 16667"/>
            </a:avLst>
          </a:prstGeom>
          <a:gradFill flip="none" rotWithShape="1">
            <a:gsLst>
              <a:gs pos="0">
                <a:schemeClr val="accent3">
                  <a:tint val="35000"/>
                  <a:satMod val="253000"/>
                  <a:alpha val="33000"/>
                </a:schemeClr>
              </a:gs>
              <a:gs pos="50000">
                <a:schemeClr val="accent3">
                  <a:tint val="42000"/>
                  <a:satMod val="255000"/>
                  <a:alpha val="33000"/>
                </a:schemeClr>
              </a:gs>
              <a:gs pos="97000">
                <a:schemeClr val="accent3">
                  <a:tint val="53000"/>
                  <a:satMod val="260000"/>
                  <a:alpha val="33000"/>
                </a:schemeClr>
              </a:gs>
              <a:gs pos="100000">
                <a:schemeClr val="accent3">
                  <a:tint val="56000"/>
                  <a:satMod val="275000"/>
                  <a:alpha val="33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kumimoji="1" lang="zh-CN" altLang="en-US" sz="2800" i="1" dirty="0"/>
              <a:t>绝对路径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8541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文本文件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每个文件都是一个字节的序列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文件的长度：文件中字节的个数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如果一个文件中的每个字节存放的都是</a:t>
            </a:r>
            <a:r>
              <a:rPr kumimoji="1" lang="en-US" altLang="zh-CN" dirty="0" smtClean="0"/>
              <a:t>ASCII</a:t>
            </a:r>
            <a:r>
              <a:rPr kumimoji="1" lang="zh-CN" altLang="en-US" dirty="0" smtClean="0"/>
              <a:t>码，那么我们把这个文件叫做</a:t>
            </a:r>
            <a:r>
              <a:rPr kumimoji="1" lang="zh-CN" altLang="en-US" i="1" dirty="0" smtClean="0"/>
              <a:t>文本文件</a:t>
            </a:r>
            <a:endParaRPr kumimoji="1" lang="en-US" altLang="zh-CN" i="1" dirty="0" smtClean="0"/>
          </a:p>
          <a:p>
            <a:pPr lvl="2"/>
            <a:r>
              <a:rPr kumimoji="1" lang="zh-CN" altLang="en-US" dirty="0" smtClean="0"/>
              <a:t>文本文件一般使用后缀</a:t>
            </a:r>
            <a:r>
              <a:rPr kumimoji="1" lang="en-US" altLang="zh-CN" dirty="0" smtClean="0"/>
              <a:t>.txt</a:t>
            </a:r>
          </a:p>
          <a:p>
            <a:pPr lvl="2"/>
            <a:r>
              <a:rPr kumimoji="1" lang="en-US" altLang="zh-CN" dirty="0" smtClean="0"/>
              <a:t>C++</a:t>
            </a:r>
            <a:r>
              <a:rPr kumimoji="1" lang="zh-CN" altLang="en-US" dirty="0" smtClean="0"/>
              <a:t>的源文件也是文本文件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19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夏至.thmx</Template>
  <TotalTime>8270</TotalTime>
  <Words>1060</Words>
  <Application>Microsoft Office PowerPoint</Application>
  <PresentationFormat>全屏显示(4:3)</PresentationFormat>
  <Paragraphs>209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Arial Unicode MS</vt:lpstr>
      <vt:lpstr>华文中宋</vt:lpstr>
      <vt:lpstr>宋体</vt:lpstr>
      <vt:lpstr>Arial</vt:lpstr>
      <vt:lpstr>Gill Sans MT</vt:lpstr>
      <vt:lpstr>Verdana</vt:lpstr>
      <vt:lpstr>Wingdings 2</vt:lpstr>
      <vt:lpstr>夏至</vt:lpstr>
      <vt:lpstr>8. Input/Output</vt:lpstr>
      <vt:lpstr>File文件</vt:lpstr>
      <vt:lpstr>File</vt:lpstr>
      <vt:lpstr>File</vt:lpstr>
      <vt:lpstr>File</vt:lpstr>
      <vt:lpstr>File</vt:lpstr>
      <vt:lpstr>File</vt:lpstr>
      <vt:lpstr>File</vt:lpstr>
      <vt:lpstr>File</vt:lpstr>
      <vt:lpstr>读取和写入文本文件</vt:lpstr>
      <vt:lpstr>读取和写入文本文件</vt:lpstr>
      <vt:lpstr>读取和写入文本文件</vt:lpstr>
      <vt:lpstr>读取和写入文本文件</vt:lpstr>
      <vt:lpstr>读取和写入文本文件</vt:lpstr>
      <vt:lpstr>OOP 小知识</vt:lpstr>
      <vt:lpstr>OOP 小知识</vt:lpstr>
      <vt:lpstr>读取和写入二进制文件</vt:lpstr>
      <vt:lpstr>读取和写入二进制文件</vt:lpstr>
      <vt:lpstr>为什么需要打开和关闭文件</vt:lpstr>
      <vt:lpstr>为什么需要打开和关闭文件</vt:lpstr>
      <vt:lpstr>为什么需要打开和关闭文件</vt:lpstr>
      <vt:lpstr>为什么需要打开和关闭文件</vt:lpstr>
      <vt:lpstr>应用例子1</vt:lpstr>
      <vt:lpstr>应用例子1</vt:lpstr>
      <vt:lpstr>应用例子1</vt:lpstr>
      <vt:lpstr>应用例子2</vt:lpstr>
      <vt:lpstr>应用例子2</vt:lpstr>
      <vt:lpstr>应用例子2</vt:lpstr>
      <vt:lpstr>应用例子2</vt:lpstr>
      <vt:lpstr>应用例子2</vt:lpstr>
      <vt:lpstr>应用例子2</vt:lpstr>
      <vt:lpstr>应用例子2</vt:lpstr>
      <vt:lpstr>应用例子2</vt:lpstr>
      <vt:lpstr>应用例子2</vt:lpstr>
      <vt:lpstr>其它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计算机基础</dc:title>
  <dc:creator> </dc:creator>
  <cp:lastModifiedBy>Administrator</cp:lastModifiedBy>
  <cp:revision>485</cp:revision>
  <dcterms:created xsi:type="dcterms:W3CDTF">2012-10-20T14:30:56Z</dcterms:created>
  <dcterms:modified xsi:type="dcterms:W3CDTF">2017-06-23T02:58:30Z</dcterms:modified>
</cp:coreProperties>
</file>